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3"/>
  </p:notesMasterIdLst>
  <p:sldIdLst>
    <p:sldId id="256" r:id="rId2"/>
    <p:sldId id="258" r:id="rId3"/>
    <p:sldId id="257" r:id="rId4"/>
    <p:sldId id="280" r:id="rId5"/>
    <p:sldId id="279" r:id="rId6"/>
    <p:sldId id="276" r:id="rId7"/>
    <p:sldId id="259" r:id="rId8"/>
    <p:sldId id="262" r:id="rId9"/>
    <p:sldId id="263" r:id="rId10"/>
    <p:sldId id="264" r:id="rId11"/>
    <p:sldId id="265" r:id="rId12"/>
    <p:sldId id="267" r:id="rId13"/>
    <p:sldId id="268" r:id="rId14"/>
    <p:sldId id="269" r:id="rId15"/>
    <p:sldId id="270" r:id="rId16"/>
    <p:sldId id="278" r:id="rId17"/>
    <p:sldId id="271" r:id="rId18"/>
    <p:sldId id="272" r:id="rId19"/>
    <p:sldId id="274" r:id="rId20"/>
    <p:sldId id="275" r:id="rId21"/>
    <p:sldId id="273" r:id="rId22"/>
  </p:sldIdLst>
  <p:sldSz cx="12192000" cy="6858000"/>
  <p:notesSz cx="6858000" cy="2638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4747"/>
    <a:srgbClr val="E35768"/>
    <a:srgbClr val="BEBEBE"/>
    <a:srgbClr val="5C5C5C"/>
    <a:srgbClr val="DCDCDC"/>
    <a:srgbClr val="F2F2F2"/>
    <a:srgbClr val="A1A1A1"/>
    <a:srgbClr val="ED939E"/>
    <a:srgbClr val="E049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8A4819-EEA2-421F-81DC-6DEF2A76E9B7}" v="40" dt="2020-02-21T19:43:28.371"/>
    <p1510:client id="{30385649-05D6-411E-BD59-CC05CBDADE60}" v="1044" dt="2020-02-21T00:49:34.469"/>
    <p1510:client id="{7BD40300-3FEE-48BF-B773-185201ECBD8C}" v="30" dt="2020-02-16T13:08:02.943"/>
    <p1510:client id="{83743418-4612-421B-A176-5E2AB970C284}" v="268" dt="2020-02-20T20:07:17.655"/>
    <p1510:client id="{C358A9AA-A87D-4DD5-BE01-E67F4BDFF7AD}" v="124" dt="2020-02-20T16:29:31.225"/>
    <p1510:client id="{C5EA5906-B3CB-4E39-AEA8-80061627A790}" v="136" dt="2020-02-20T17:15:54.103"/>
    <p1510:client id="{DEB65C27-6997-4B13-8FC9-0299F21883DB}" v="1857" dt="2020-02-16T00:11:32.3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E5F228-09C6-443B-8E0A-9C4D6CF636DB}" type="datetimeFigureOut">
              <a:rPr lang="en-US"/>
              <a:t>2/21/2020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EDB995-A979-401F-A487-1B4F12BB5D3F}" type="slidenum">
              <a:rPr lang="en-US"/>
              <a:t>‹#›</a:t>
            </a:fld>
            <a:endParaRPr lang="en-US"/>
          </a:p>
        </p:txBody>
      </p:sp>
    </p:spTree>
    <p:extLst>
      <p:ext uri="{BB962C8B-B14F-4D97-AF65-F5344CB8AC3E}">
        <p14:creationId xmlns:p14="http://schemas.microsoft.com/office/powerpoint/2010/main" val="1961183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fast.ai/tabular.data.html#TabularDataBunch"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t>
            </a:r>
            <a:r>
              <a:rPr lang="en-US" dirty="0" err="1"/>
              <a:t>josiah</a:t>
            </a:r>
            <a:r>
              <a:rPr lang="en-US" dirty="0"/>
              <a:t> </a:t>
            </a:r>
            <a:r>
              <a:rPr lang="en-US" dirty="0" err="1"/>
              <a:t>laivins</a:t>
            </a:r>
            <a:r>
              <a:rPr lang="en-US" dirty="0"/>
              <a:t>. I am a graduate student here studying artificial intelligence and robotics. I currently work full time at Mariner doing deep learning model development, tooling, and deployment for manufacturing.</a:t>
            </a:r>
          </a:p>
          <a:p>
            <a:r>
              <a:rPr lang="en-US" dirty="0"/>
              <a:t> </a:t>
            </a:r>
            <a:endParaRPr lang="en-US" dirty="0">
              <a:cs typeface="Calibri"/>
            </a:endParaRPr>
          </a:p>
          <a:p>
            <a:r>
              <a:rPr lang="en-US" dirty="0"/>
              <a:t>So this work shop is on </a:t>
            </a:r>
            <a:r>
              <a:rPr lang="en-US" dirty="0" err="1"/>
              <a:t>fastai</a:t>
            </a:r>
            <a:r>
              <a:rPr lang="en-US" dirty="0"/>
              <a:t>. I was first introduced to it while doing a hackathon where I needed a fast way to download the data provided by the hackathon, and test many different deep learning models on it in a short amount of time. I found </a:t>
            </a:r>
            <a:r>
              <a:rPr lang="en-US" dirty="0" err="1"/>
              <a:t>fastai</a:t>
            </a:r>
            <a:r>
              <a:rPr lang="en-US" dirty="0"/>
              <a:t> to be extremely easy and useful for this. In parallel, my boss started experimenting with it before I starting working for him. </a:t>
            </a:r>
            <a:r>
              <a:rPr lang="en-US" dirty="0" err="1"/>
              <a:t>fastai</a:t>
            </a:r>
            <a:r>
              <a:rPr lang="en-US" dirty="0"/>
              <a:t> is being developed out of the university of </a:t>
            </a:r>
            <a:r>
              <a:rPr lang="en-US" dirty="0" err="1"/>
              <a:t>sanfrancisco</a:t>
            </a:r>
            <a:r>
              <a:rPr lang="en-US" dirty="0"/>
              <a:t> and is </a:t>
            </a:r>
            <a:r>
              <a:rPr lang="en-US" dirty="0" err="1"/>
              <a:t>lead</a:t>
            </a:r>
            <a:r>
              <a:rPr lang="en-US" dirty="0"/>
              <a:t> by this guy named </a:t>
            </a:r>
            <a:r>
              <a:rPr lang="en-US" dirty="0" err="1"/>
              <a:t>jeremy</a:t>
            </a:r>
            <a:r>
              <a:rPr lang="en-US" dirty="0"/>
              <a:t> </a:t>
            </a:r>
            <a:r>
              <a:rPr lang="en-US" dirty="0" err="1"/>
              <a:t>howard</a:t>
            </a:r>
            <a:r>
              <a:rPr lang="en-US" dirty="0"/>
              <a:t>, </a:t>
            </a:r>
            <a:r>
              <a:rPr lang="en-US" dirty="0" err="1"/>
              <a:t>definiately</a:t>
            </a:r>
            <a:r>
              <a:rPr lang="en-US" dirty="0"/>
              <a:t> check him out. </a:t>
            </a:r>
          </a:p>
          <a:p>
            <a:r>
              <a:rPr lang="en-US" dirty="0">
                <a:cs typeface="Calibri"/>
              </a:rPr>
              <a:t>   </a:t>
            </a:r>
          </a:p>
        </p:txBody>
      </p:sp>
      <p:sp>
        <p:nvSpPr>
          <p:cNvPr id="4" name="Slide Number Placeholder 3"/>
          <p:cNvSpPr>
            <a:spLocks noGrp="1"/>
          </p:cNvSpPr>
          <p:nvPr>
            <p:ph type="sldNum" sz="quarter" idx="5"/>
          </p:nvPr>
        </p:nvSpPr>
        <p:spPr/>
        <p:txBody>
          <a:bodyPr/>
          <a:lstStyle/>
          <a:p>
            <a:fld id="{31EDB995-A979-401F-A487-1B4F12BB5D3F}" type="slidenum">
              <a:rPr lang="en-US"/>
              <a:t>1</a:t>
            </a:fld>
            <a:endParaRPr lang="en-US"/>
          </a:p>
        </p:txBody>
      </p:sp>
    </p:spTree>
    <p:extLst>
      <p:ext uri="{BB962C8B-B14F-4D97-AF65-F5344CB8AC3E}">
        <p14:creationId xmlns:p14="http://schemas.microsoft.com/office/powerpoint/2010/main" val="1825098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Someone made a website for classifying guitars, while someone else trained a classifier to identify healthy food vs junk food.</a:t>
            </a:r>
          </a:p>
          <a:p>
            <a:endParaRPr lang="en-US" dirty="0">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3329493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someone made a movie sentiment classifier for movie reviews using the </a:t>
            </a:r>
            <a:r>
              <a:rPr lang="en-US" dirty="0" err="1"/>
              <a:t>fastai</a:t>
            </a:r>
            <a:r>
              <a:rPr lang="en-US" dirty="0"/>
              <a:t> API. On right, a lawyer watched the </a:t>
            </a:r>
            <a:r>
              <a:rPr lang="en-US" dirty="0" err="1"/>
              <a:t>fastai</a:t>
            </a:r>
            <a:r>
              <a:rPr lang="en-US" dirty="0"/>
              <a:t> MOOC and decided to make a legal document classifier.</a:t>
            </a:r>
          </a:p>
          <a:p>
            <a:endParaRPr lang="en-US" dirty="0"/>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251129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someone made a movie sentiment classifier for movie reviews using the </a:t>
            </a:r>
            <a:r>
              <a:rPr lang="en-US" dirty="0" err="1"/>
              <a:t>fastai</a:t>
            </a:r>
            <a:r>
              <a:rPr lang="en-US" dirty="0"/>
              <a:t> API. On right, a lawyer watched the </a:t>
            </a:r>
            <a:r>
              <a:rPr lang="en-US" dirty="0" err="1"/>
              <a:t>fastai</a:t>
            </a:r>
            <a:r>
              <a:rPr lang="en-US" dirty="0"/>
              <a:t> MOOC and decided to make a legal document classifier.</a:t>
            </a: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94789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 are really cool. </a:t>
            </a:r>
            <a:r>
              <a:rPr lang="en-US" dirty="0" err="1"/>
              <a:t>Theyre</a:t>
            </a:r>
            <a:r>
              <a:rPr lang="en-US" dirty="0"/>
              <a:t> 2 neural nets that fight each other which I like. I like to think that they are an early window into computers being able to have something we would have imagination. </a:t>
            </a:r>
            <a:r>
              <a:rPr lang="en-US" dirty="0" err="1"/>
              <a:t>Fastai</a:t>
            </a:r>
            <a:r>
              <a:rPr lang="en-US" dirty="0"/>
              <a:t> build a </a:t>
            </a:r>
            <a:r>
              <a:rPr lang="en-US" dirty="0" err="1"/>
              <a:t>DeOldify</a:t>
            </a:r>
            <a:r>
              <a:rPr lang="en-US" dirty="0"/>
              <a:t> </a:t>
            </a:r>
            <a:r>
              <a:rPr lang="en-US" dirty="0" err="1"/>
              <a:t>Decrappy</a:t>
            </a:r>
            <a:r>
              <a:rPr lang="en-US" dirty="0"/>
              <a:t> GAN, so basically when you train this GAN and it can clean up old movies, and increase resolution. There is also a project called a colorizer that will add color to black and white movies.</a:t>
            </a: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668954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Collaberative</a:t>
            </a:r>
            <a:r>
              <a:rPr lang="en-US" dirty="0"/>
              <a:t> filtering is really cool. So this would be an example of using tabular data to train a model to predict something some as predicting customer interest, or in this case what a customer would rate a movie before they watch it, or recommend books.</a:t>
            </a: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2515360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Reinforcement learning. Ok so this is not connected to the </a:t>
            </a:r>
            <a:r>
              <a:rPr lang="en-US" dirty="0" err="1"/>
              <a:t>fastai</a:t>
            </a:r>
            <a:r>
              <a:rPr lang="en-US" dirty="0"/>
              <a:t> org in any way. I have posted in their forums. I hated training RL models, and not knowing why they were not working. Also switching environments to train in has for me in the past been really annoying. It says it has 1.0 an d </a:t>
            </a:r>
            <a:r>
              <a:rPr lang="en-US" dirty="0" err="1"/>
              <a:t>dont</a:t>
            </a:r>
            <a:r>
              <a:rPr lang="en-US" dirty="0"/>
              <a:t> be fooled, this just means that the library is "</a:t>
            </a:r>
            <a:r>
              <a:rPr lang="en-US" dirty="0" err="1"/>
              <a:t>usuable</a:t>
            </a:r>
            <a:r>
              <a:rPr lang="en-US" dirty="0"/>
              <a:t>". I am still thinking that version 3 or 4 can be considered production grade.</a:t>
            </a: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965953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Ok </a:t>
            </a:r>
            <a:r>
              <a:rPr lang="en-US" dirty="0" err="1">
                <a:cs typeface="Calibri"/>
              </a:rPr>
              <a:t>lets</a:t>
            </a:r>
            <a:r>
              <a:rPr lang="en-US" dirty="0">
                <a:cs typeface="Calibri"/>
              </a:rPr>
              <a:t> get to making a simple model. </a:t>
            </a:r>
            <a:endParaRPr lang="en-US"/>
          </a:p>
          <a:p>
            <a:endParaRPr lang="en-US" dirty="0">
              <a:cs typeface="Calibri"/>
            </a:endParaRPr>
          </a:p>
          <a:p>
            <a:r>
              <a:rPr lang="en-US" dirty="0">
                <a:cs typeface="Calibri"/>
              </a:rPr>
              <a:t>So as first impression, how many people have used </a:t>
            </a:r>
            <a:r>
              <a:rPr lang="en-US" dirty="0" err="1">
                <a:cs typeface="Calibri"/>
              </a:rPr>
              <a:t>jupyter</a:t>
            </a:r>
            <a:r>
              <a:rPr lang="en-US" dirty="0">
                <a:cs typeface="Calibri"/>
              </a:rPr>
              <a:t> notebooks? Doesn’t look like real programming does it? We have both actual text with code in the same file. If you go the </a:t>
            </a:r>
            <a:r>
              <a:rPr lang="en-US" dirty="0" err="1">
                <a:cs typeface="Calibri"/>
              </a:rPr>
              <a:t>github</a:t>
            </a:r>
            <a:r>
              <a:rPr lang="en-US" dirty="0">
                <a:cs typeface="Calibri"/>
              </a:rPr>
              <a:t>, you will see that it even renders. These notebooks are awesome of testing new things, and documenting what you did as you go.</a:t>
            </a:r>
          </a:p>
          <a:p>
            <a:endParaRPr lang="en-US" dirty="0">
              <a:cs typeface="Calibri"/>
            </a:endParaRPr>
          </a:p>
          <a:p>
            <a:r>
              <a:rPr lang="en-US" dirty="0">
                <a:cs typeface="Calibri"/>
              </a:rPr>
              <a:t>Note this is a heavily modified version of the </a:t>
            </a:r>
            <a:r>
              <a:rPr lang="en-US" dirty="0" err="1">
                <a:cs typeface="Calibri"/>
              </a:rPr>
              <a:t>fastai</a:t>
            </a:r>
            <a:r>
              <a:rPr lang="en-US" dirty="0">
                <a:cs typeface="Calibri"/>
              </a:rPr>
              <a:t> lesson 1 notebook, and I recommend that you do the lesson 1 course because Jeremy Howard does a better job at explaining this than me. </a:t>
            </a:r>
          </a:p>
          <a:p>
            <a:endParaRPr lang="en-US" dirty="0">
              <a:cs typeface="Calibri"/>
            </a:endParaRPr>
          </a:p>
          <a:p>
            <a:r>
              <a:rPr lang="en-US" dirty="0">
                <a:cs typeface="Calibri"/>
              </a:rPr>
              <a:t>Don’t worry about these 3 lines of code. They are important if you are changing the original files, this notebook need to update itself.</a:t>
            </a:r>
          </a:p>
          <a:p>
            <a:endParaRPr lang="en-US" dirty="0">
              <a:cs typeface="Calibri"/>
            </a:endParaRPr>
          </a:p>
          <a:p>
            <a:r>
              <a:rPr lang="en-US" dirty="0">
                <a:cs typeface="Calibri"/>
              </a:rPr>
              <a:t>So the first thing we need to do is import the </a:t>
            </a:r>
            <a:r>
              <a:rPr lang="en-US" dirty="0" err="1">
                <a:cs typeface="Calibri"/>
              </a:rPr>
              <a:t>fastai</a:t>
            </a:r>
            <a:r>
              <a:rPr lang="en-US" dirty="0">
                <a:cs typeface="Calibri"/>
              </a:rPr>
              <a:t> code. </a:t>
            </a:r>
            <a:r>
              <a:rPr lang="en-US" dirty="0" err="1">
                <a:cs typeface="Calibri"/>
              </a:rPr>
              <a:t>Fastai</a:t>
            </a:r>
            <a:r>
              <a:rPr lang="en-US" dirty="0">
                <a:cs typeface="Calibri"/>
              </a:rPr>
              <a:t> has different code for different deep learning problems. They have also spreadsheet code and natural language learning code. </a:t>
            </a:r>
          </a:p>
          <a:p>
            <a:endParaRPr lang="en-US" dirty="0">
              <a:cs typeface="Calibri"/>
            </a:endParaRPr>
          </a:p>
          <a:p>
            <a:r>
              <a:rPr lang="en-US" dirty="0">
                <a:cs typeface="Calibri"/>
              </a:rPr>
              <a:t>This line is the batch size. This can determine how well your model learns, however depending on </a:t>
            </a:r>
            <a:r>
              <a:rPr lang="en-US" dirty="0" err="1">
                <a:cs typeface="Calibri"/>
              </a:rPr>
              <a:t>you</a:t>
            </a:r>
            <a:r>
              <a:rPr lang="en-US" dirty="0">
                <a:cs typeface="Calibri"/>
              </a:rPr>
              <a:t> computer, you will likely need to make the size small </a:t>
            </a:r>
            <a:r>
              <a:rPr lang="en-US" dirty="0" err="1">
                <a:cs typeface="Calibri"/>
              </a:rPr>
              <a:t>anough</a:t>
            </a:r>
            <a:r>
              <a:rPr lang="en-US" dirty="0">
                <a:cs typeface="Calibri"/>
              </a:rPr>
              <a:t> to be used by your computer.</a:t>
            </a:r>
          </a:p>
          <a:p>
            <a:endParaRPr lang="en-US" dirty="0">
              <a:cs typeface="Calibri"/>
            </a:endParaRPr>
          </a:p>
          <a:p>
            <a:r>
              <a:rPr lang="en-US" dirty="0" err="1">
                <a:cs typeface="Calibri"/>
              </a:rPr>
              <a:t>Fastai</a:t>
            </a:r>
            <a:r>
              <a:rPr lang="en-US" dirty="0">
                <a:cs typeface="Calibri"/>
              </a:rPr>
              <a:t> has a lot of useful functions, </a:t>
            </a:r>
            <a:r>
              <a:rPr lang="en-US" dirty="0" err="1">
                <a:cs typeface="Calibri"/>
              </a:rPr>
              <a:t>untar_data</a:t>
            </a:r>
            <a:r>
              <a:rPr lang="en-US" dirty="0">
                <a:cs typeface="Calibri"/>
              </a:rPr>
              <a:t> makes it easy to download and unpack large datasets. You can see all the dataset you can download here (the URLs link). You can also try a custom dataset </a:t>
            </a:r>
            <a:r>
              <a:rPr lang="en-US" dirty="0" err="1">
                <a:cs typeface="Calibri"/>
              </a:rPr>
              <a:t>url</a:t>
            </a:r>
            <a:r>
              <a:rPr lang="en-US" dirty="0">
                <a:cs typeface="Calibri"/>
              </a:rPr>
              <a:t> and see if that works. If neither of those work for you, you might need to download it manually, then set the path variable to the location to your data.</a:t>
            </a:r>
          </a:p>
          <a:p>
            <a:endParaRPr lang="en-US" dirty="0">
              <a:cs typeface="Calibri"/>
            </a:endParaRPr>
          </a:p>
          <a:p>
            <a:r>
              <a:rPr lang="en-US" dirty="0">
                <a:cs typeface="Calibri"/>
              </a:rPr>
              <a:t>MNIST is a large dataset of hand written numbers 0 to 9. It is </a:t>
            </a:r>
            <a:r>
              <a:rPr lang="en-US" dirty="0" err="1">
                <a:cs typeface="Calibri"/>
              </a:rPr>
              <a:t>exetremely</a:t>
            </a:r>
            <a:r>
              <a:rPr lang="en-US" dirty="0">
                <a:cs typeface="Calibri"/>
              </a:rPr>
              <a:t> popular for is pretty to test new models on before </a:t>
            </a:r>
            <a:r>
              <a:rPr lang="en-US" dirty="0" err="1">
                <a:cs typeface="Calibri"/>
              </a:rPr>
              <a:t>mvoing</a:t>
            </a:r>
            <a:r>
              <a:rPr lang="en-US" dirty="0">
                <a:cs typeface="Calibri"/>
              </a:rPr>
              <a:t> to more complex datasets.</a:t>
            </a:r>
          </a:p>
          <a:p>
            <a:endParaRPr lang="en-US" dirty="0">
              <a:cs typeface="Calibri"/>
            </a:endParaRPr>
          </a:p>
          <a:p>
            <a:r>
              <a:rPr lang="en-US" dirty="0">
                <a:cs typeface="Calibri"/>
              </a:rPr>
              <a:t>This is the ImageDataBunch. It is as it says, a bunch of images. It is in charge of importing, transforming, resizing, and analyzing the data. They also have </a:t>
            </a:r>
            <a:r>
              <a:rPr lang="en-US" dirty="0">
                <a:hlinkClick r:id="rId3"/>
              </a:rPr>
              <a:t>TabularDataBunch</a:t>
            </a:r>
            <a:r>
              <a:rPr lang="en-US" dirty="0"/>
              <a:t> for spread sheet, csv data, </a:t>
            </a:r>
            <a:r>
              <a:rPr lang="en-US" dirty="0" err="1"/>
              <a:t>TextLMDataBunch</a:t>
            </a:r>
            <a:r>
              <a:rPr lang="en-US" dirty="0"/>
              <a:t> for language models, </a:t>
            </a:r>
            <a:r>
              <a:rPr lang="en-US" dirty="0" err="1"/>
              <a:t>TextClasDataBunch</a:t>
            </a:r>
            <a:r>
              <a:rPr lang="en-US" dirty="0"/>
              <a:t> for text classification.</a:t>
            </a:r>
          </a:p>
          <a:p>
            <a:endParaRPr lang="en-US" dirty="0">
              <a:cs typeface="Calibri"/>
            </a:endParaRPr>
          </a:p>
          <a:p>
            <a:r>
              <a:rPr lang="en-US" dirty="0">
                <a:cs typeface="Calibri"/>
              </a:rPr>
              <a:t>So in order to import this data, we pass the path to the data, and the size of the expected image. If you make the size smaller, then it will automatically resize the images. </a:t>
            </a:r>
          </a:p>
          <a:p>
            <a:endParaRPr lang="en-US" dirty="0">
              <a:cs typeface="Calibri"/>
            </a:endParaRPr>
          </a:p>
          <a:p>
            <a:r>
              <a:rPr lang="en-US" dirty="0">
                <a:cs typeface="Calibri"/>
              </a:rPr>
              <a:t>Next, </a:t>
            </a:r>
            <a:r>
              <a:rPr lang="en-US" dirty="0" err="1">
                <a:cs typeface="Calibri"/>
              </a:rPr>
              <a:t>lets</a:t>
            </a:r>
            <a:r>
              <a:rPr lang="en-US" dirty="0">
                <a:cs typeface="Calibri"/>
              </a:rPr>
              <a:t> look at the data we have imported. </a:t>
            </a:r>
            <a:r>
              <a:rPr lang="en-US" dirty="0" err="1">
                <a:cs typeface="Calibri"/>
              </a:rPr>
              <a:t>Show_batch</a:t>
            </a:r>
            <a:r>
              <a:rPr lang="en-US" dirty="0">
                <a:cs typeface="Calibri"/>
              </a:rPr>
              <a:t> makes this super easy. We are working with 2 classes 3s and 7s and the goal is for our model to use the pixels to learn the difference between the 2.</a:t>
            </a:r>
          </a:p>
          <a:p>
            <a:endParaRPr lang="en-US" dirty="0">
              <a:cs typeface="Calibri"/>
            </a:endParaRPr>
          </a:p>
          <a:p>
            <a:r>
              <a:rPr lang="en-US" dirty="0"/>
              <a:t>Simple Module</a:t>
            </a:r>
            <a:endParaRPr lang="en-US" dirty="0">
              <a:cs typeface="Calibri"/>
            </a:endParaRPr>
          </a:p>
          <a:p>
            <a:r>
              <a:rPr lang="en-US" dirty="0"/>
              <a:t>ok so this is probably the simplest neural net you can make. It has 2 layers of neurons, and uses </a:t>
            </a:r>
            <a:r>
              <a:rPr lang="en-US" dirty="0" err="1"/>
              <a:t>ReLU</a:t>
            </a:r>
            <a:r>
              <a:rPr lang="en-US" dirty="0"/>
              <a:t> activations. If you haven't done any deep learning before, I don't want you to worry </a:t>
            </a:r>
            <a:r>
              <a:rPr lang="en-US" dirty="0" err="1"/>
              <a:t>to</a:t>
            </a:r>
            <a:r>
              <a:rPr lang="en-US" dirty="0"/>
              <a:t> much about this. Even at my work we use premade models that are provided by </a:t>
            </a:r>
            <a:r>
              <a:rPr lang="en-US" dirty="0" err="1"/>
              <a:t>fastai</a:t>
            </a:r>
            <a:r>
              <a:rPr lang="en-US" dirty="0"/>
              <a:t>. However if you want to learn how to make neural nets from scratch using </a:t>
            </a:r>
            <a:r>
              <a:rPr lang="en-US" dirty="0" err="1"/>
              <a:t>pytorch</a:t>
            </a:r>
            <a:r>
              <a:rPr lang="en-US" dirty="0"/>
              <a:t>, this is a good starting point. The input is the literal number of pixels in the image, the hidden layer size is a completely arbitrary number I chose, and the output is the number of classes from the dataset. </a:t>
            </a:r>
            <a:endParaRPr lang="en-US" dirty="0">
              <a:cs typeface="Calibri"/>
            </a:endParaRPr>
          </a:p>
          <a:p>
            <a:r>
              <a:rPr lang="en-US" dirty="0"/>
              <a:t> </a:t>
            </a:r>
            <a:endParaRPr lang="en-US" dirty="0">
              <a:cs typeface="Calibri"/>
            </a:endParaRPr>
          </a:p>
          <a:p>
            <a:r>
              <a:rPr lang="en-US" dirty="0"/>
              <a:t>And you can see that I just need to add it into the learner like every other </a:t>
            </a:r>
            <a:r>
              <a:rPr lang="en-US" dirty="0" err="1"/>
              <a:t>fastai</a:t>
            </a:r>
            <a:r>
              <a:rPr lang="en-US" dirty="0"/>
              <a:t> model. Once again, if your new to this, then I </a:t>
            </a:r>
            <a:r>
              <a:rPr lang="en-US" dirty="0" err="1"/>
              <a:t>wouldnt</a:t>
            </a:r>
            <a:r>
              <a:rPr lang="en-US" dirty="0"/>
              <a:t> worry too much about this.</a:t>
            </a:r>
            <a:endParaRPr lang="en-US" dirty="0">
              <a:cs typeface="Calibri"/>
            </a:endParaRPr>
          </a:p>
          <a:p>
            <a:r>
              <a:rPr lang="en-US" dirty="0"/>
              <a:t> </a:t>
            </a:r>
            <a:endParaRPr lang="en-US" dirty="0">
              <a:cs typeface="Calibri"/>
            </a:endParaRPr>
          </a:p>
          <a:p>
            <a:r>
              <a:rPr lang="en-US" dirty="0"/>
              <a:t>Next is the fit function. So in deep learning it is really common to train on a number of "epochs". Which usually means that per epoch, the model looks at all the images, and tries to modify it self to do better at correctly classifying them. Here, we are allowing the model 5 chances to look at the data and try to improve its performance.  </a:t>
            </a:r>
            <a:endParaRPr lang="en-US" dirty="0">
              <a:cs typeface="Calibri"/>
            </a:endParaRPr>
          </a:p>
          <a:p>
            <a:r>
              <a:rPr lang="en-US" dirty="0"/>
              <a:t> </a:t>
            </a:r>
            <a:endParaRPr lang="en-US" dirty="0">
              <a:cs typeface="Calibri"/>
            </a:endParaRPr>
          </a:p>
          <a:p>
            <a:r>
              <a:rPr lang="en-US" dirty="0"/>
              <a:t>After training, we can look at the loss which is the value saying how wrong the model is. Our goal is for the model to generally go down.</a:t>
            </a:r>
            <a:endParaRPr lang="en-US" dirty="0">
              <a:cs typeface="Calibri"/>
            </a:endParaRPr>
          </a:p>
          <a:p>
            <a:r>
              <a:rPr lang="en-US" dirty="0"/>
              <a:t> </a:t>
            </a:r>
            <a:endParaRPr lang="en-US" dirty="0">
              <a:cs typeface="Calibri"/>
            </a:endParaRPr>
          </a:p>
          <a:p>
            <a:r>
              <a:rPr lang="en-US" dirty="0"/>
              <a:t>(what is error rate)</a:t>
            </a:r>
            <a:endParaRPr lang="en-US" dirty="0">
              <a:cs typeface="Calibri"/>
            </a:endParaRPr>
          </a:p>
          <a:p>
            <a:r>
              <a:rPr lang="en-US" dirty="0"/>
              <a:t>We can also plot our metrics like the error rate, and accuracy.</a:t>
            </a:r>
            <a:endParaRPr lang="en-US" dirty="0">
              <a:cs typeface="Calibri"/>
            </a:endParaRPr>
          </a:p>
          <a:p>
            <a:r>
              <a:rPr lang="en-US" dirty="0"/>
              <a:t> </a:t>
            </a:r>
            <a:endParaRPr lang="en-US" dirty="0">
              <a:cs typeface="Calibri"/>
            </a:endParaRPr>
          </a:p>
          <a:p>
            <a:r>
              <a:rPr lang="en-US" dirty="0"/>
              <a:t>finally, we have trained our model, but now want to know why some images it gets wrong.</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16</a:t>
            </a:fld>
            <a:endParaRPr lang="en-US"/>
          </a:p>
        </p:txBody>
      </p:sp>
    </p:spTree>
    <p:extLst>
      <p:ext uri="{BB962C8B-B14F-4D97-AF65-F5344CB8AC3E}">
        <p14:creationId xmlns:p14="http://schemas.microsoft.com/office/powerpoint/2010/main" val="3089159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fastai</a:t>
            </a:r>
            <a:r>
              <a:rPr lang="en-US" dirty="0"/>
              <a:t> has a MOOC as I said before</a:t>
            </a: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2721707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have a bunch of good videos with extra resources</a:t>
            </a: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2988546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have a </a:t>
            </a:r>
            <a:r>
              <a:rPr lang="en-US" dirty="0" err="1"/>
              <a:t>cusotm</a:t>
            </a:r>
            <a:r>
              <a:rPr lang="en-US" dirty="0"/>
              <a:t> forum, and are accepting course applications if you want to trying to take a swing at that.</a:t>
            </a: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2801680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are some problems or </a:t>
            </a:r>
            <a:r>
              <a:rPr lang="en-US" dirty="0" err="1"/>
              <a:t>misoncceptions</a:t>
            </a:r>
            <a:r>
              <a:rPr lang="en-US" dirty="0"/>
              <a:t> about deep learning? Deep learning is a black box. When first learning about machine learning and deep learning this is a common issue that everyone from beginners to professionals run into. Since deep learning models are large collections of </a:t>
            </a:r>
            <a:r>
              <a:rPr lang="en-US" dirty="0" err="1"/>
              <a:t>inconnectred</a:t>
            </a:r>
            <a:r>
              <a:rPr lang="en-US" dirty="0"/>
              <a:t> neurons, you can do classical debugging like you would if you programmed a computer vision algorithm from scratch. However based on personal experience, most of the problems you will run into can actually be explainable. Some examples are issues in the dataset you're using, over fitting, and adjusting learning rates.</a:t>
            </a:r>
          </a:p>
          <a:p>
            <a:r>
              <a:rPr lang="en-US" dirty="0"/>
              <a:t> </a:t>
            </a:r>
            <a:endParaRPr lang="en-US" dirty="0">
              <a:cs typeface="Calibri"/>
            </a:endParaRPr>
          </a:p>
          <a:p>
            <a:r>
              <a:rPr lang="en-US" dirty="0"/>
              <a:t>Needs too much data: Today you don't need an </a:t>
            </a:r>
            <a:r>
              <a:rPr lang="en-US" dirty="0" err="1"/>
              <a:t>enourmous</a:t>
            </a:r>
            <a:r>
              <a:rPr lang="en-US" dirty="0"/>
              <a:t> amount of data because many larger </a:t>
            </a:r>
            <a:r>
              <a:rPr lang="en-US" dirty="0" err="1"/>
              <a:t>compoanies</a:t>
            </a:r>
            <a:r>
              <a:rPr lang="en-US" dirty="0"/>
              <a:t> like </a:t>
            </a:r>
            <a:r>
              <a:rPr lang="en-US" dirty="0" err="1"/>
              <a:t>microsoft</a:t>
            </a:r>
            <a:r>
              <a:rPr lang="en-US" dirty="0"/>
              <a:t> and google have done the heavy work for you. </a:t>
            </a:r>
            <a:r>
              <a:rPr lang="en-US" dirty="0" err="1"/>
              <a:t>fastai</a:t>
            </a:r>
            <a:r>
              <a:rPr lang="en-US" dirty="0"/>
              <a:t> makes this easy to download the existing model weights, and so you only need to train part of it.</a:t>
            </a:r>
            <a:endParaRPr lang="en-US" dirty="0">
              <a:cs typeface="Calibri"/>
            </a:endParaRPr>
          </a:p>
          <a:p>
            <a:r>
              <a:rPr lang="en-US" dirty="0"/>
              <a:t> </a:t>
            </a:r>
            <a:endParaRPr lang="en-US" dirty="0">
              <a:cs typeface="Calibri"/>
            </a:endParaRPr>
          </a:p>
          <a:p>
            <a:r>
              <a:rPr lang="en-US" dirty="0"/>
              <a:t>Needs ML PhD: You </a:t>
            </a:r>
            <a:r>
              <a:rPr lang="en-US" dirty="0" err="1"/>
              <a:t>definately</a:t>
            </a:r>
            <a:r>
              <a:rPr lang="en-US" dirty="0"/>
              <a:t> don't need a PhD for deep learning now. Most of the state of the art models are easily accessible, and all you need to do is the data collection and tweaking.</a:t>
            </a:r>
            <a:endParaRPr lang="en-US" dirty="0">
              <a:cs typeface="Calibri"/>
            </a:endParaRPr>
          </a:p>
          <a:p>
            <a:r>
              <a:rPr lang="en-US" dirty="0"/>
              <a:t> </a:t>
            </a:r>
            <a:endParaRPr lang="en-US" dirty="0">
              <a:cs typeface="Calibri"/>
            </a:endParaRPr>
          </a:p>
          <a:p>
            <a:r>
              <a:rPr lang="en-US" dirty="0"/>
              <a:t>Only for vision: In this workshop we'll be doing mainly vision, partially because I'm most </a:t>
            </a:r>
            <a:r>
              <a:rPr lang="en-US" dirty="0" err="1"/>
              <a:t>familier</a:t>
            </a:r>
            <a:r>
              <a:rPr lang="en-US" dirty="0"/>
              <a:t> with it and at my work we primarily use vision, but also because vision is the most mature part of </a:t>
            </a:r>
            <a:r>
              <a:rPr lang="en-US" dirty="0" err="1"/>
              <a:t>fastai</a:t>
            </a:r>
            <a:r>
              <a:rPr lang="en-US" dirty="0"/>
              <a:t>. However other parts such as for tabular data like spreadsheets are very easy to setup and get good results from, and other parts for natural language processing.</a:t>
            </a:r>
            <a:endParaRPr lang="en-US" dirty="0">
              <a:cs typeface="Calibri"/>
            </a:endParaRPr>
          </a:p>
          <a:p>
            <a:r>
              <a:rPr lang="en-US" dirty="0"/>
              <a:t> </a:t>
            </a:r>
            <a:endParaRPr lang="en-US" dirty="0">
              <a:cs typeface="Calibri"/>
            </a:endParaRPr>
          </a:p>
          <a:p>
            <a:r>
              <a:rPr lang="en-US" dirty="0"/>
              <a:t>Needs lots of GPUs: So I personally don't want this to be true, and at the moment this is true in some areas, students here in natural language processing can correct me if </a:t>
            </a:r>
            <a:r>
              <a:rPr lang="en-US" dirty="0" err="1"/>
              <a:t>im</a:t>
            </a:r>
            <a:r>
              <a:rPr lang="en-US" dirty="0"/>
              <a:t> work, but training in those areas are still slow. I have </a:t>
            </a:r>
            <a:r>
              <a:rPr lang="en-US" dirty="0" err="1"/>
              <a:t>definiately</a:t>
            </a:r>
            <a:r>
              <a:rPr lang="en-US" dirty="0"/>
              <a:t> found that we will would want multiple GPUs for reinforcement learning. With this said, </a:t>
            </a:r>
            <a:r>
              <a:rPr lang="en-US" dirty="0" err="1"/>
              <a:t>jeremy</a:t>
            </a:r>
            <a:r>
              <a:rPr lang="en-US" dirty="0"/>
              <a:t> </a:t>
            </a:r>
            <a:r>
              <a:rPr lang="en-US" dirty="0" err="1"/>
              <a:t>howard</a:t>
            </a:r>
            <a:r>
              <a:rPr lang="en-US" dirty="0"/>
              <a:t> stated that most of the big leaps in deep learning are not due to more processing power, but advances in better models.</a:t>
            </a:r>
            <a:endParaRPr lang="en-US" dirty="0">
              <a:cs typeface="Calibri"/>
            </a:endParaRPr>
          </a:p>
          <a:p>
            <a:r>
              <a:rPr lang="en-US" dirty="0"/>
              <a:t> </a:t>
            </a:r>
            <a:endParaRPr lang="en-US" dirty="0">
              <a:cs typeface="Calibri"/>
            </a:endParaRPr>
          </a:p>
          <a:p>
            <a:r>
              <a:rPr lang="en-US" dirty="0"/>
              <a:t>Finally, I will point out that neural nets in computer terms still don't learn or act like biological neurons and are less efficient, but that should not stop you doing research in deep learning or applying what we'll today to solve real world problems.</a:t>
            </a:r>
            <a:endParaRPr lang="en-US" dirty="0">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258832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2 weeks ago Stephen Welch who I work for had a lot of great points, and </a:t>
            </a:r>
            <a:r>
              <a:rPr lang="en-US" dirty="0" err="1"/>
              <a:t>ill</a:t>
            </a:r>
            <a:r>
              <a:rPr lang="en-US" dirty="0"/>
              <a:t> leave this up for those of you who are interested. He has a 250$ bounty on beating a bench mark, and my part 3 notebook has some ideas on how to work with that dataset</a:t>
            </a: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316062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kind of the </a:t>
            </a:r>
            <a:r>
              <a:rPr lang="en-US" dirty="0" err="1"/>
              <a:t>manefest</a:t>
            </a:r>
            <a:r>
              <a:rPr lang="en-US" dirty="0"/>
              <a:t> that </a:t>
            </a:r>
            <a:r>
              <a:rPr lang="en-US" dirty="0" err="1"/>
              <a:t>fastai</a:t>
            </a:r>
            <a:r>
              <a:rPr lang="en-US" dirty="0"/>
              <a:t> tries to </a:t>
            </a:r>
            <a:r>
              <a:rPr lang="en-US" dirty="0" err="1"/>
              <a:t>trive</a:t>
            </a:r>
            <a:r>
              <a:rPr lang="en-US" dirty="0"/>
              <a:t> for. </a:t>
            </a:r>
            <a:endParaRPr lang="en-US"/>
          </a:p>
          <a:p>
            <a:r>
              <a:rPr lang="en-US" dirty="0"/>
              <a:t> </a:t>
            </a:r>
            <a:endParaRPr lang="en-US" dirty="0">
              <a:cs typeface="Calibri"/>
            </a:endParaRPr>
          </a:p>
          <a:p>
            <a:r>
              <a:rPr lang="en-US" dirty="0"/>
              <a:t>Software should be available, reliable, and require minimal code. This may seem obvious, but if you try out computer vision models from companies like </a:t>
            </a:r>
            <a:r>
              <a:rPr lang="en-US" dirty="0" err="1"/>
              <a:t>microsoft</a:t>
            </a:r>
            <a:r>
              <a:rPr lang="en-US" dirty="0"/>
              <a:t>, you will quickly realize that this opinion is </a:t>
            </a:r>
            <a:r>
              <a:rPr lang="en-US" dirty="0" err="1"/>
              <a:t>obsolutely</a:t>
            </a:r>
            <a:r>
              <a:rPr lang="en-US" dirty="0"/>
              <a:t> not shared by everyone.</a:t>
            </a:r>
            <a:endParaRPr lang="en-US" dirty="0">
              <a:cs typeface="Calibri"/>
            </a:endParaRPr>
          </a:p>
          <a:p>
            <a:r>
              <a:rPr lang="en-US" dirty="0"/>
              <a:t> </a:t>
            </a:r>
            <a:endParaRPr lang="en-US" dirty="0">
              <a:cs typeface="Calibri"/>
            </a:endParaRPr>
          </a:p>
          <a:p>
            <a:r>
              <a:rPr lang="en-US" dirty="0"/>
              <a:t>Community: </a:t>
            </a:r>
            <a:r>
              <a:rPr lang="en-US" dirty="0" err="1"/>
              <a:t>fastai</a:t>
            </a:r>
            <a:r>
              <a:rPr lang="en-US" dirty="0"/>
              <a:t> has a cool forum that they seem to have built from scratch that you interact with. They also use </a:t>
            </a:r>
            <a:r>
              <a:rPr lang="en-US" dirty="0" err="1"/>
              <a:t>github</a:t>
            </a:r>
            <a:r>
              <a:rPr lang="en-US" dirty="0"/>
              <a:t> so any technical issues you can send there.</a:t>
            </a:r>
            <a:endParaRPr lang="en-US" dirty="0">
              <a:cs typeface="Calibri"/>
            </a:endParaRPr>
          </a:p>
          <a:p>
            <a:r>
              <a:rPr lang="en-US" dirty="0"/>
              <a:t> </a:t>
            </a:r>
            <a:endParaRPr lang="en-US" dirty="0">
              <a:cs typeface="Calibri"/>
            </a:endParaRPr>
          </a:p>
          <a:p>
            <a:r>
              <a:rPr lang="en-US" dirty="0"/>
              <a:t>Research: </a:t>
            </a:r>
            <a:r>
              <a:rPr lang="en-US" dirty="0" err="1"/>
              <a:t>fastai</a:t>
            </a:r>
            <a:r>
              <a:rPr lang="en-US" dirty="0"/>
              <a:t> does publish papers. One of the most </a:t>
            </a:r>
            <a:r>
              <a:rPr lang="en-US" dirty="0" err="1"/>
              <a:t>frusterating</a:t>
            </a:r>
            <a:r>
              <a:rPr lang="en-US" dirty="0"/>
              <a:t> things in deep learning is if you make your own model or methodology, how do you compare it will someone </a:t>
            </a:r>
            <a:r>
              <a:rPr lang="en-US" dirty="0" err="1"/>
              <a:t>elses</a:t>
            </a:r>
            <a:r>
              <a:rPr lang="en-US" dirty="0"/>
              <a:t>? Everywhere else this extremely time intensive.</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3</a:t>
            </a:fld>
            <a:endParaRPr lang="en-US"/>
          </a:p>
        </p:txBody>
      </p:sp>
    </p:spTree>
    <p:extLst>
      <p:ext uri="{BB962C8B-B14F-4D97-AF65-F5344CB8AC3E}">
        <p14:creationId xmlns:p14="http://schemas.microsoft.com/office/powerpoint/2010/main" val="3015818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is </a:t>
            </a:r>
            <a:r>
              <a:rPr lang="en-US" dirty="0" err="1"/>
              <a:t>fastai</a:t>
            </a:r>
            <a:r>
              <a:rPr lang="en-US" dirty="0"/>
              <a:t>? This is a library that is built on time of </a:t>
            </a:r>
            <a:r>
              <a:rPr lang="en-US" dirty="0" err="1"/>
              <a:t>pytorch</a:t>
            </a:r>
            <a:r>
              <a:rPr lang="en-US" dirty="0"/>
              <a:t> which is a deep learning library/framework developed by </a:t>
            </a:r>
            <a:r>
              <a:rPr lang="en-US" dirty="0" err="1"/>
              <a:t>facebook</a:t>
            </a:r>
            <a:r>
              <a:rPr lang="en-US" dirty="0"/>
              <a:t>. It is extremely popular, and companies like </a:t>
            </a:r>
            <a:r>
              <a:rPr lang="en-US" dirty="0" err="1"/>
              <a:t>fastai</a:t>
            </a:r>
            <a:r>
              <a:rPr lang="en-US" dirty="0"/>
              <a:t> have recently been moving their frameworks to natively support it. Just for comparison, there is another framework called </a:t>
            </a:r>
            <a:r>
              <a:rPr lang="en-US" dirty="0" err="1"/>
              <a:t>tensorflow</a:t>
            </a:r>
            <a:r>
              <a:rPr lang="en-US" dirty="0"/>
              <a:t> developed by google that does the same thing, except way more complicated. They have make their library easier to use though.</a:t>
            </a:r>
          </a:p>
          <a:p>
            <a:r>
              <a:rPr lang="en-US" dirty="0"/>
              <a:t> </a:t>
            </a:r>
            <a:endParaRPr lang="en-US" dirty="0">
              <a:cs typeface="Calibri"/>
            </a:endParaRPr>
          </a:p>
          <a:p>
            <a:r>
              <a:rPr lang="en-US" dirty="0"/>
              <a:t>Python is my </a:t>
            </a:r>
            <a:r>
              <a:rPr lang="en-US" dirty="0" err="1"/>
              <a:t>favorate</a:t>
            </a:r>
            <a:r>
              <a:rPr lang="en-US" dirty="0"/>
              <a:t> </a:t>
            </a:r>
            <a:r>
              <a:rPr lang="en-US" dirty="0" err="1"/>
              <a:t>langauge</a:t>
            </a:r>
            <a:r>
              <a:rPr lang="en-US" dirty="0"/>
              <a:t>. It lets you do a lot with very little code and has a massive community developing libraries for it. I could right now train a deep learning model, load that model on a database in the cloud, run a robot from that database, and watch the robot in </a:t>
            </a:r>
            <a:r>
              <a:rPr lang="en-US" dirty="0" err="1"/>
              <a:t>realtime</a:t>
            </a:r>
            <a:r>
              <a:rPr lang="en-US" dirty="0"/>
              <a:t> from a website all using python.</a:t>
            </a:r>
            <a:endParaRPr lang="en-US" dirty="0">
              <a:cs typeface="Calibri"/>
            </a:endParaRPr>
          </a:p>
          <a:p>
            <a:r>
              <a:rPr lang="en-US" dirty="0"/>
              <a:t> </a:t>
            </a:r>
            <a:endParaRPr lang="en-US" dirty="0">
              <a:cs typeface="Calibri"/>
            </a:endParaRPr>
          </a:p>
          <a:p>
            <a:r>
              <a:rPr lang="en-US" dirty="0" err="1"/>
              <a:t>Jupyter</a:t>
            </a:r>
            <a:r>
              <a:rPr lang="en-US" dirty="0"/>
              <a:t> notebooks is </a:t>
            </a:r>
            <a:r>
              <a:rPr lang="en-US" dirty="0" err="1"/>
              <a:t>a</a:t>
            </a:r>
            <a:r>
              <a:rPr lang="en-US" dirty="0"/>
              <a:t> environment that people, mostly data scientists use from programming and documenting code at the same time. This make it easier for you to prototype something and allow other people, even non-programmers to read it and understand generally what you're trying to do.</a:t>
            </a:r>
            <a:endParaRPr lang="en-US" dirty="0">
              <a:cs typeface="Calibri"/>
            </a:endParaRPr>
          </a:p>
          <a:p>
            <a:r>
              <a:rPr lang="en-US" dirty="0"/>
              <a:t> </a:t>
            </a:r>
            <a:endParaRPr lang="en-US" dirty="0">
              <a:cs typeface="Calibri"/>
            </a:endParaRPr>
          </a:p>
          <a:p>
            <a:r>
              <a:rPr lang="en-US" dirty="0"/>
              <a:t>All of these are grouped together into a frame we call </a:t>
            </a:r>
            <a:r>
              <a:rPr lang="en-US" dirty="0" err="1"/>
              <a:t>fastai</a:t>
            </a:r>
            <a:r>
              <a:rPr lang="en-US" dirty="0"/>
              <a:t>.</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4</a:t>
            </a:fld>
            <a:endParaRPr lang="en-US"/>
          </a:p>
        </p:txBody>
      </p:sp>
    </p:spTree>
    <p:extLst>
      <p:ext uri="{BB962C8B-B14F-4D97-AF65-F5344CB8AC3E}">
        <p14:creationId xmlns:p14="http://schemas.microsoft.com/office/powerpoint/2010/main" val="2638025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is this for? </a:t>
            </a:r>
            <a:endParaRPr lang="en-US"/>
          </a:p>
          <a:p>
            <a:r>
              <a:rPr lang="en-US" dirty="0"/>
              <a:t> </a:t>
            </a:r>
            <a:endParaRPr lang="en-US" dirty="0">
              <a:cs typeface="Calibri"/>
            </a:endParaRPr>
          </a:p>
          <a:p>
            <a:r>
              <a:rPr lang="en-US" dirty="0"/>
              <a:t>If </a:t>
            </a:r>
            <a:r>
              <a:rPr lang="en-US" dirty="0" err="1"/>
              <a:t>youre</a:t>
            </a:r>
            <a:r>
              <a:rPr lang="en-US" dirty="0"/>
              <a:t> are new to deep learning this is a great start. Most of your </a:t>
            </a:r>
            <a:r>
              <a:rPr lang="en-US" dirty="0" err="1"/>
              <a:t>techinical</a:t>
            </a:r>
            <a:r>
              <a:rPr lang="en-US" dirty="0"/>
              <a:t> issues will be likely related to the dataset your using as opposed to how you created your model. It the MOOC is a great resource also. You will notice that each course is about 2 hours, but the actual code is really short. This is because </a:t>
            </a:r>
            <a:r>
              <a:rPr lang="en-US" dirty="0" err="1"/>
              <a:t>alot</a:t>
            </a:r>
            <a:r>
              <a:rPr lang="en-US" dirty="0"/>
              <a:t> of time is spend talking about the idea because a </a:t>
            </a:r>
            <a:r>
              <a:rPr lang="en-US" dirty="0" err="1"/>
              <a:t>peice</a:t>
            </a:r>
            <a:r>
              <a:rPr lang="en-US" dirty="0"/>
              <a:t> of code, why you want to use it, when you want to use it.</a:t>
            </a:r>
            <a:endParaRPr lang="en-US" dirty="0">
              <a:cs typeface="Calibri"/>
            </a:endParaRPr>
          </a:p>
          <a:p>
            <a:r>
              <a:rPr lang="en-US" dirty="0"/>
              <a:t> </a:t>
            </a:r>
            <a:endParaRPr lang="en-US" dirty="0">
              <a:cs typeface="Calibri"/>
            </a:endParaRPr>
          </a:p>
          <a:p>
            <a:r>
              <a:rPr lang="en-US" dirty="0"/>
              <a:t>If your experienced at data science, then this is still important for you. I know personally I created 3 mini-frameworks all coded to pipeline whatever data I am trying to work with. And </a:t>
            </a:r>
            <a:r>
              <a:rPr lang="en-US" dirty="0" err="1"/>
              <a:t>everytime</a:t>
            </a:r>
            <a:r>
              <a:rPr lang="en-US" dirty="0"/>
              <a:t> they were different, I had technical issues just related to the loop, data loading, and image manipulation. So </a:t>
            </a:r>
            <a:r>
              <a:rPr lang="en-US" dirty="0" err="1"/>
              <a:t>fastai</a:t>
            </a:r>
            <a:r>
              <a:rPr lang="en-US" dirty="0"/>
              <a:t> will take care of that for you so if you switch projects, you </a:t>
            </a:r>
            <a:r>
              <a:rPr lang="en-US" dirty="0" err="1"/>
              <a:t>dont</a:t>
            </a:r>
            <a:r>
              <a:rPr lang="en-US" dirty="0"/>
              <a:t> need to start from scratch. The MOOC also goes into a lot of detail especially in part 2 of the course.</a:t>
            </a:r>
            <a:endParaRPr lang="en-US" dirty="0">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6</a:t>
            </a:fld>
            <a:endParaRPr lang="en-US"/>
          </a:p>
        </p:txBody>
      </p:sp>
    </p:spTree>
    <p:extLst>
      <p:ext uri="{BB962C8B-B14F-4D97-AF65-F5344CB8AC3E}">
        <p14:creationId xmlns:p14="http://schemas.microsoft.com/office/powerpoint/2010/main" val="1022427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a:t>
            </a:r>
            <a:r>
              <a:rPr lang="en-US" dirty="0" err="1"/>
              <a:t>fastai</a:t>
            </a:r>
            <a:r>
              <a:rPr lang="en-US" dirty="0"/>
              <a:t> tackle the entire pipeline of training a model.</a:t>
            </a:r>
          </a:p>
          <a:p>
            <a:r>
              <a:rPr lang="en-US" dirty="0"/>
              <a:t> </a:t>
            </a:r>
            <a:endParaRPr lang="en-US" dirty="0">
              <a:cs typeface="Calibri"/>
            </a:endParaRPr>
          </a:p>
          <a:p>
            <a:r>
              <a:rPr lang="en-US" dirty="0"/>
              <a:t>A </a:t>
            </a:r>
            <a:r>
              <a:rPr lang="en-US" dirty="0" err="1"/>
              <a:t>DataBunch</a:t>
            </a:r>
            <a:r>
              <a:rPr lang="en-US" dirty="0"/>
              <a:t> is part of their </a:t>
            </a:r>
            <a:r>
              <a:rPr lang="en-US" dirty="0" err="1"/>
              <a:t>data_block</a:t>
            </a:r>
            <a:r>
              <a:rPr lang="en-US" dirty="0"/>
              <a:t> code. This is how you load images, text, or tabular data for a model to use.</a:t>
            </a:r>
            <a:endParaRPr lang="en-US" dirty="0">
              <a:cs typeface="Calibri"/>
            </a:endParaRPr>
          </a:p>
          <a:p>
            <a:r>
              <a:rPr lang="en-US" dirty="0"/>
              <a:t> </a:t>
            </a:r>
            <a:endParaRPr lang="en-US" dirty="0">
              <a:cs typeface="Calibri"/>
            </a:endParaRPr>
          </a:p>
          <a:p>
            <a:r>
              <a:rPr lang="en-US" dirty="0"/>
              <a:t>The Learner is the big object that glues everything together.</a:t>
            </a:r>
            <a:endParaRPr lang="en-US" dirty="0">
              <a:cs typeface="Calibri"/>
            </a:endParaRPr>
          </a:p>
          <a:p>
            <a:r>
              <a:rPr lang="en-US" dirty="0"/>
              <a:t> </a:t>
            </a:r>
            <a:endParaRPr lang="en-US" dirty="0">
              <a:cs typeface="Calibri"/>
            </a:endParaRPr>
          </a:p>
          <a:p>
            <a:r>
              <a:rPr lang="en-US" dirty="0"/>
              <a:t>Model is the neural net you are trying to train. This is the smallest, and most portable part of the pipeline.</a:t>
            </a:r>
            <a:endParaRPr lang="en-US" dirty="0">
              <a:cs typeface="Calibri"/>
            </a:endParaRPr>
          </a:p>
          <a:p>
            <a:r>
              <a:rPr lang="en-US" dirty="0"/>
              <a:t> </a:t>
            </a:r>
            <a:endParaRPr lang="en-US" dirty="0">
              <a:cs typeface="Calibri"/>
            </a:endParaRPr>
          </a:p>
          <a:p>
            <a:r>
              <a:rPr lang="en-US" dirty="0"/>
              <a:t>Interpretation objects are the reason I like </a:t>
            </a:r>
            <a:r>
              <a:rPr lang="en-US" dirty="0" err="1"/>
              <a:t>fastai</a:t>
            </a:r>
            <a:r>
              <a:rPr lang="en-US" dirty="0"/>
              <a:t> so much. This is how you figure out what is wrong with it, is it because something is bad in the data? are there labels that are doing worse than others? </a:t>
            </a:r>
          </a:p>
          <a:p>
            <a:r>
              <a:rPr lang="en-US" dirty="0"/>
              <a:t> </a:t>
            </a:r>
          </a:p>
          <a:p>
            <a:r>
              <a:rPr lang="en-US" dirty="0"/>
              <a:t>So why is this better than whatever if offered by </a:t>
            </a:r>
            <a:r>
              <a:rPr lang="en-US" dirty="0" err="1"/>
              <a:t>pytorch</a:t>
            </a:r>
            <a:r>
              <a:rPr lang="en-US" dirty="0"/>
              <a:t>? You would be </a:t>
            </a:r>
            <a:r>
              <a:rPr lang="en-US" dirty="0" err="1"/>
              <a:t>seprised</a:t>
            </a:r>
            <a:r>
              <a:rPr lang="en-US" dirty="0"/>
              <a:t> that the </a:t>
            </a:r>
            <a:r>
              <a:rPr lang="en-US" dirty="0" err="1"/>
              <a:t>Databunch</a:t>
            </a:r>
            <a:r>
              <a:rPr lang="en-US" dirty="0"/>
              <a:t> data loading can actually require more code than the actual model. You need to load images, resize them, maybe do </a:t>
            </a:r>
            <a:r>
              <a:rPr lang="en-US" dirty="0" err="1"/>
              <a:t>transoformations</a:t>
            </a:r>
            <a:r>
              <a:rPr lang="en-US" dirty="0"/>
              <a:t> on them, lump them into groups or batches. If you change your dataset, you might have to throw this all out and re-code from scratch.</a:t>
            </a:r>
            <a:endParaRPr lang="en-US" dirty="0">
              <a:cs typeface="Calibri"/>
            </a:endParaRPr>
          </a:p>
          <a:p>
            <a:r>
              <a:rPr lang="en-US" dirty="0"/>
              <a:t> </a:t>
            </a:r>
            <a:endParaRPr lang="en-US" dirty="0">
              <a:cs typeface="Calibri"/>
            </a:endParaRPr>
          </a:p>
          <a:p>
            <a:r>
              <a:rPr lang="en-US" dirty="0"/>
              <a:t>Learner handles the actual training of your model. Once again, training a model involves looping through your data, recording results such as you accuracy, loss. You want to record your validation performance, basically how will you model is doing on data that it has never seen before? And what happens if you want to train someone else's model to see how they compare? You might need to re-code your training code to handle their model. </a:t>
            </a:r>
            <a:endParaRPr lang="en-US" dirty="0">
              <a:cs typeface="Calibri"/>
            </a:endParaRPr>
          </a:p>
          <a:p>
            <a:r>
              <a:rPr lang="en-US" dirty="0"/>
              <a:t> </a:t>
            </a:r>
            <a:endParaRPr lang="en-US" dirty="0">
              <a:cs typeface="Calibri"/>
            </a:endParaRPr>
          </a:p>
          <a:p>
            <a:r>
              <a:rPr lang="en-US" dirty="0"/>
              <a:t>Interpretation: If you start deep learning from scratch you will want to produce graphs and figures. Before </a:t>
            </a:r>
            <a:r>
              <a:rPr lang="en-US" dirty="0" err="1"/>
              <a:t>fastai</a:t>
            </a:r>
            <a:r>
              <a:rPr lang="en-US" dirty="0"/>
              <a:t>, I </a:t>
            </a:r>
            <a:r>
              <a:rPr lang="en-US" dirty="0" err="1"/>
              <a:t>definiately</a:t>
            </a:r>
            <a:r>
              <a:rPr lang="en-US" dirty="0"/>
              <a:t> would spend an </a:t>
            </a:r>
            <a:r>
              <a:rPr lang="en-US" dirty="0" err="1"/>
              <a:t>enourmouse</a:t>
            </a:r>
            <a:r>
              <a:rPr lang="en-US" dirty="0"/>
              <a:t> amount of time on this. Graph code can be </a:t>
            </a:r>
            <a:r>
              <a:rPr lang="en-US" dirty="0" err="1"/>
              <a:t>seprisingly</a:t>
            </a:r>
            <a:r>
              <a:rPr lang="en-US" dirty="0"/>
              <a:t> complex.</a:t>
            </a:r>
            <a:endParaRPr lang="en-US" dirty="0">
              <a:cs typeface="Calibri"/>
            </a:endParaRPr>
          </a:p>
          <a:p>
            <a:r>
              <a:rPr lang="en-US" dirty="0"/>
              <a:t> </a:t>
            </a:r>
            <a:endParaRPr lang="en-US" dirty="0">
              <a:cs typeface="Calibri"/>
            </a:endParaRPr>
          </a:p>
          <a:p>
            <a:r>
              <a:rPr lang="en-US" dirty="0"/>
              <a:t>So </a:t>
            </a:r>
            <a:r>
              <a:rPr lang="en-US" dirty="0" err="1"/>
              <a:t>fastai</a:t>
            </a:r>
            <a:r>
              <a:rPr lang="en-US" dirty="0"/>
              <a:t> has these components here already made, and did a good job making everything be </a:t>
            </a:r>
            <a:r>
              <a:rPr lang="en-US" dirty="0" err="1"/>
              <a:t>mauable</a:t>
            </a:r>
            <a:r>
              <a:rPr lang="en-US" dirty="0"/>
              <a:t> enough to change datasets, training methods, and models. Obviously, if you need to modify one of these to work of a unique problem your trying to solve, they have a massive </a:t>
            </a:r>
            <a:r>
              <a:rPr lang="en-US" dirty="0" err="1"/>
              <a:t>amout</a:t>
            </a:r>
            <a:r>
              <a:rPr lang="en-US" dirty="0"/>
              <a:t> of documentation on how to do this. I personally made a reinforcement learning pipeline </a:t>
            </a:r>
            <a:r>
              <a:rPr lang="en-US" dirty="0" err="1"/>
              <a:t>subclassing</a:t>
            </a:r>
            <a:r>
              <a:rPr lang="en-US" dirty="0"/>
              <a:t> these and it all works pretty well. However for most of you I don't expect you will need to do this. At my job we have </a:t>
            </a:r>
            <a:r>
              <a:rPr lang="en-US" dirty="0" err="1"/>
              <a:t>definiately</a:t>
            </a:r>
            <a:r>
              <a:rPr lang="en-US" dirty="0"/>
              <a:t> not had to do this.</a:t>
            </a:r>
            <a:endParaRPr lang="en-US" dirty="0">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5</a:t>
            </a:fld>
            <a:endParaRPr lang="en-US"/>
          </a:p>
        </p:txBody>
      </p:sp>
    </p:spTree>
    <p:extLst>
      <p:ext uri="{BB962C8B-B14F-4D97-AF65-F5344CB8AC3E}">
        <p14:creationId xmlns:p14="http://schemas.microsoft.com/office/powerpoint/2010/main" val="1560305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computer vision models. Some of these have nothing to do with </a:t>
            </a:r>
            <a:r>
              <a:rPr lang="en-US" dirty="0" err="1"/>
              <a:t>fastai</a:t>
            </a:r>
            <a:r>
              <a:rPr lang="en-US" dirty="0"/>
              <a:t>, such as the </a:t>
            </a:r>
            <a:r>
              <a:rPr lang="en-US" dirty="0" err="1"/>
              <a:t>resnet</a:t>
            </a:r>
            <a:r>
              <a:rPr lang="en-US" dirty="0"/>
              <a:t> models. Those are actually part of </a:t>
            </a:r>
            <a:r>
              <a:rPr lang="en-US" dirty="0" err="1"/>
              <a:t>pytorch</a:t>
            </a:r>
            <a:r>
              <a:rPr lang="en-US" dirty="0"/>
              <a:t>.</a:t>
            </a:r>
          </a:p>
        </p:txBody>
      </p:sp>
      <p:sp>
        <p:nvSpPr>
          <p:cNvPr id="4" name="Slide Number Placeholder 3"/>
          <p:cNvSpPr>
            <a:spLocks noGrp="1"/>
          </p:cNvSpPr>
          <p:nvPr>
            <p:ph type="sldNum" sz="quarter" idx="5"/>
          </p:nvPr>
        </p:nvSpPr>
        <p:spPr/>
        <p:txBody>
          <a:bodyPr/>
          <a:lstStyle/>
          <a:p>
            <a:fld id="{31EDB995-A979-401F-A487-1B4F12BB5D3F}" type="slidenum">
              <a:rPr lang="en-US"/>
              <a:t>7</a:t>
            </a:fld>
            <a:endParaRPr lang="en-US"/>
          </a:p>
        </p:txBody>
      </p:sp>
    </p:spTree>
    <p:extLst>
      <p:ext uri="{BB962C8B-B14F-4D97-AF65-F5344CB8AC3E}">
        <p14:creationId xmlns:p14="http://schemas.microsoft.com/office/powerpoint/2010/main" val="2128092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dirty="0" err="1"/>
              <a:t>im</a:t>
            </a:r>
            <a:r>
              <a:rPr lang="en-US" dirty="0"/>
              <a:t> going to just go through some projects people already worked on </a:t>
            </a:r>
            <a:r>
              <a:rPr lang="en-US" dirty="0" err="1"/>
              <a:t>on</a:t>
            </a:r>
            <a:r>
              <a:rPr lang="en-US" dirty="0"/>
              <a:t> using </a:t>
            </a:r>
            <a:r>
              <a:rPr lang="en-US" dirty="0" err="1"/>
              <a:t>fastai</a:t>
            </a:r>
            <a:r>
              <a:rPr lang="en-US" dirty="0"/>
              <a:t>, for example this guy trained a model on images of audio sound waves for classification and was able to beat this dataset's highest </a:t>
            </a:r>
            <a:r>
              <a:rPr lang="en-US" dirty="0" err="1"/>
              <a:t>accaracy</a:t>
            </a:r>
            <a:r>
              <a:rPr lang="en-US" dirty="0"/>
              <a:t> at that time.</a:t>
            </a: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466704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person was able to beat state of the art accuracy on the DHCP dataset (</a:t>
            </a:r>
            <a:r>
              <a:rPr lang="en-US" dirty="0" err="1"/>
              <a:t>Devnagari</a:t>
            </a:r>
            <a:r>
              <a:rPr lang="en-US" dirty="0"/>
              <a:t> </a:t>
            </a:r>
            <a:r>
              <a:rPr lang="en-US" dirty="0" err="1"/>
              <a:t>Handritten</a:t>
            </a:r>
            <a:r>
              <a:rPr lang="en-US" dirty="0"/>
              <a:t> Character Dataset). You could say this is a harder version of the MNIST dataset. The DCHP dataset has 46 different characters while the MNIST dataset has only 10.</a:t>
            </a:r>
          </a:p>
          <a:p>
            <a:endParaRPr lang="en-US" dirty="0">
              <a:cs typeface="Calibri"/>
            </a:endParaRPr>
          </a:p>
        </p:txBody>
      </p:sp>
      <p:sp>
        <p:nvSpPr>
          <p:cNvPr id="4" name="Slide Number Placeholder 3"/>
          <p:cNvSpPr>
            <a:spLocks noGrp="1"/>
          </p:cNvSpPr>
          <p:nvPr>
            <p:ph type="sldNum" sz="quarter" idx="5"/>
          </p:nvPr>
        </p:nvSpPr>
        <p:spPr/>
        <p:txBody>
          <a:bodyPr/>
          <a:lstStyle/>
          <a:p>
            <a:fld id="{31EDB995-A979-401F-A487-1B4F12BB5D3F}" type="slidenum">
              <a:rPr lang="en-US"/>
              <a:t>‹#›</a:t>
            </a:fld>
            <a:endParaRPr lang="en-US"/>
          </a:p>
        </p:txBody>
      </p:sp>
    </p:spTree>
    <p:extLst>
      <p:ext uri="{BB962C8B-B14F-4D97-AF65-F5344CB8AC3E}">
        <p14:creationId xmlns:p14="http://schemas.microsoft.com/office/powerpoint/2010/main" val="1671572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64151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1144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F2F2F2"/>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681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0363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727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224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31260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89591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2F2F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6293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33725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2034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0280232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hiromis/notes/blob/master/Lesson3.md" TargetMode="External"/><Relationship Id="rId7"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forums.fast.ai/t/share-your-work-here/27676/340" TargetMode="External"/><Relationship Id="rId10" Type="http://schemas.openxmlformats.org/officeDocument/2006/relationships/image" Target="../media/image16.jpeg"/><Relationship Id="rId4" Type="http://schemas.openxmlformats.org/officeDocument/2006/relationships/hyperlink" Target="https://forums.fast.ai/t/share-your-work-here/27676/399" TargetMode="External"/><Relationship Id="rId9"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forums.fast.ai/t/deep-learning-lesson-4-notes/30983"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hyperlink" Target="https://www.fast.ai/2019/05/03/decrappify/"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colab.research.google.com/github/jantic/DeOldify/blob/master/ImageColorizerColab.ipynb#scrollTo=LHfUPH42O_iK"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course.fast.ai/videos/?lesson=4" TargetMode="External"/><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jovian.ml/aakashns/5bc23520933b4cc187cfe18e5dd7e2ed" TargetMode="External"/><Relationship Id="rId5" Type="http://schemas.openxmlformats.org/officeDocument/2006/relationships/hyperlink" Target="https://towardsdatascience.com/collaborative-filtering-with-fastai-3dbdd4ef4f00" TargetMode="External"/><Relationship Id="rId10" Type="http://schemas.openxmlformats.org/officeDocument/2006/relationships/image" Target="../media/image24.png"/><Relationship Id="rId4" Type="http://schemas.openxmlformats.org/officeDocument/2006/relationships/hyperlink" Target="https://www.fast.ai/2019/05/03/decrappify/" TargetMode="External"/><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siahls/fast-reinforcement-learnin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course.fast.ai/videos/?lesson=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hyperlink" Target="https://forums.fast.ai/"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www.usfca.edu/data-institute/certificates/deep-learning-part-on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ourse.fast.ai/videos/?lesson=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course.fast.ai/videos/?lesson=1"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jupyter.org/" TargetMode="External"/><Relationship Id="rId3" Type="http://schemas.openxmlformats.org/officeDocument/2006/relationships/image" Target="../media/image5.png"/><Relationship Id="rId7" Type="http://schemas.openxmlformats.org/officeDocument/2006/relationships/hyperlink" Target="https://python.org/"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pytorch.org/"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course.fast.ai/videos/?lesson=1"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docs.fast.ai/vision.models.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iromis/notes/blob/master/Lesson2.md"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forums.fast.ai/t/share-your-work-here/27676/215"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iromis/notes/blob/master/Lesson2.md"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forums.fast.ai/t/share-your-work-here/27676/3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7BECAB3-7D35-411C-93D1-BEE3CEF6BDA9}"/>
              </a:ext>
            </a:extLst>
          </p:cNvPr>
          <p:cNvSpPr txBox="1"/>
          <p:nvPr/>
        </p:nvSpPr>
        <p:spPr>
          <a:xfrm>
            <a:off x="9096829" y="4506685"/>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Josiah Laivins</a:t>
            </a:r>
            <a:endParaRPr lang="en-US">
              <a:cs typeface="Calibri"/>
            </a:endParaRPr>
          </a:p>
          <a:p>
            <a:pPr algn="ctr"/>
            <a:r>
              <a:rPr lang="en-US">
                <a:solidFill>
                  <a:srgbClr val="E04956"/>
                </a:solidFill>
                <a:cs typeface="Calibri"/>
              </a:rPr>
              <a:t>February 23, 2020</a:t>
            </a:r>
          </a:p>
        </p:txBody>
      </p:sp>
      <p:pic>
        <p:nvPicPr>
          <p:cNvPr id="14" name="Picture 14" descr="A picture containing photo, different, showing, bird&#10;&#10;Description generated with very high confidence">
            <a:extLst>
              <a:ext uri="{FF2B5EF4-FFF2-40B4-BE49-F238E27FC236}">
                <a16:creationId xmlns:a16="http://schemas.microsoft.com/office/drawing/2014/main" id="{CC9844C0-25B4-4B93-9C5A-085BE149EED9}"/>
              </a:ext>
            </a:extLst>
          </p:cNvPr>
          <p:cNvPicPr>
            <a:picLocks noChangeAspect="1"/>
          </p:cNvPicPr>
          <p:nvPr/>
        </p:nvPicPr>
        <p:blipFill>
          <a:blip r:embed="rId3"/>
          <a:stretch>
            <a:fillRect/>
          </a:stretch>
        </p:blipFill>
        <p:spPr>
          <a:xfrm>
            <a:off x="318477" y="287854"/>
            <a:ext cx="5410200" cy="3654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6" descr="A screenshot of a cell phone&#10;&#10;Description generated with very high confidence">
            <a:extLst>
              <a:ext uri="{FF2B5EF4-FFF2-40B4-BE49-F238E27FC236}">
                <a16:creationId xmlns:a16="http://schemas.microsoft.com/office/drawing/2014/main" id="{D563A9D8-7420-4559-9B72-7B32BB2FC142}"/>
              </a:ext>
            </a:extLst>
          </p:cNvPr>
          <p:cNvPicPr>
            <a:picLocks noChangeAspect="1"/>
          </p:cNvPicPr>
          <p:nvPr/>
        </p:nvPicPr>
        <p:blipFill>
          <a:blip r:embed="rId4"/>
          <a:stretch>
            <a:fillRect/>
          </a:stretch>
        </p:blipFill>
        <p:spPr>
          <a:xfrm>
            <a:off x="1930400" y="911363"/>
            <a:ext cx="4941276" cy="4009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2" descr="A close up of a logo&#10;&#10;Description generated with very high confidence">
            <a:extLst>
              <a:ext uri="{FF2B5EF4-FFF2-40B4-BE49-F238E27FC236}">
                <a16:creationId xmlns:a16="http://schemas.microsoft.com/office/drawing/2014/main" id="{99575729-3657-4CC6-9CB2-26E958294CD8}"/>
              </a:ext>
            </a:extLst>
          </p:cNvPr>
          <p:cNvPicPr>
            <a:picLocks noChangeAspect="1"/>
          </p:cNvPicPr>
          <p:nvPr/>
        </p:nvPicPr>
        <p:blipFill>
          <a:blip r:embed="rId5"/>
          <a:stretch>
            <a:fillRect/>
          </a:stretch>
        </p:blipFill>
        <p:spPr>
          <a:xfrm>
            <a:off x="9096829" y="2262158"/>
            <a:ext cx="2743200" cy="2134113"/>
          </a:xfrm>
          <a:prstGeom prst="rect">
            <a:avLst/>
          </a:prstGeom>
        </p:spPr>
      </p:pic>
      <p:sp>
        <p:nvSpPr>
          <p:cNvPr id="8" name="TextBox 7">
            <a:extLst>
              <a:ext uri="{FF2B5EF4-FFF2-40B4-BE49-F238E27FC236}">
                <a16:creationId xmlns:a16="http://schemas.microsoft.com/office/drawing/2014/main" id="{74110868-3CED-41D8-88FC-91D1224A7810}"/>
              </a:ext>
            </a:extLst>
          </p:cNvPr>
          <p:cNvSpPr txBox="1"/>
          <p:nvPr/>
        </p:nvSpPr>
        <p:spPr>
          <a:xfrm>
            <a:off x="9098224" y="643652"/>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a:t>fast.ai</a:t>
            </a:r>
          </a:p>
          <a:p>
            <a:r>
              <a:rPr lang="en-US">
                <a:solidFill>
                  <a:srgbClr val="E04956"/>
                </a:solidFill>
                <a:cs typeface="Calibri"/>
              </a:rPr>
              <a:t>Making neural nets</a:t>
            </a:r>
          </a:p>
          <a:p>
            <a:r>
              <a:rPr lang="en-US">
                <a:solidFill>
                  <a:srgbClr val="E04956"/>
                </a:solidFill>
                <a:cs typeface="Calibri"/>
              </a:rPr>
              <a:t>uncool again</a:t>
            </a:r>
          </a:p>
        </p:txBody>
      </p:sp>
      <p:pic>
        <p:nvPicPr>
          <p:cNvPr id="9" name="Picture 9" descr="A screenshot of a cell phone&#10;&#10;Description generated with high confidence">
            <a:extLst>
              <a:ext uri="{FF2B5EF4-FFF2-40B4-BE49-F238E27FC236}">
                <a16:creationId xmlns:a16="http://schemas.microsoft.com/office/drawing/2014/main" id="{252981DD-1A71-4E71-B177-BB574F51DCF6}"/>
              </a:ext>
            </a:extLst>
          </p:cNvPr>
          <p:cNvPicPr>
            <a:picLocks noChangeAspect="1"/>
          </p:cNvPicPr>
          <p:nvPr/>
        </p:nvPicPr>
        <p:blipFill>
          <a:blip r:embed="rId6"/>
          <a:stretch>
            <a:fillRect/>
          </a:stretch>
        </p:blipFill>
        <p:spPr>
          <a:xfrm>
            <a:off x="3834702" y="1537099"/>
            <a:ext cx="4941276" cy="47272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706001FA-AD55-447C-B242-A0D0E0AC72C5}"/>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cs typeface="Calibri"/>
              </a:rPr>
              <a:t>(1)</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7F266C8-60B0-4CA3-BDBB-FEF82283886F}"/>
              </a:ext>
            </a:extLst>
          </p:cNvPr>
          <p:cNvSpPr/>
          <p:nvPr/>
        </p:nvSpPr>
        <p:spPr>
          <a:xfrm>
            <a:off x="5291817" y="937531"/>
            <a:ext cx="5943878" cy="478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F82002-546B-426C-B2E7-D381DBA25561}"/>
              </a:ext>
            </a:extLst>
          </p:cNvPr>
          <p:cNvSpPr txBox="1"/>
          <p:nvPr/>
        </p:nvSpPr>
        <p:spPr>
          <a:xfrm>
            <a:off x="-1815" y="5903684"/>
            <a:ext cx="750569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3"/>
              </a:rPr>
              <a:t>https://github.com/hiromis/notes/blob/master/Lesson3.md</a:t>
            </a:r>
          </a:p>
          <a:p>
            <a:r>
              <a:rPr lang="en-US" sz="1400">
                <a:solidFill>
                  <a:srgbClr val="5C5C5C"/>
                </a:solidFill>
                <a:ea typeface="+mn-lt"/>
                <a:cs typeface="+mn-lt"/>
              </a:rPr>
              <a:t>[2]: </a:t>
            </a:r>
            <a:r>
              <a:rPr lang="en-US" sz="1400">
                <a:ea typeface="+mn-lt"/>
                <a:cs typeface="+mn-lt"/>
                <a:hlinkClick r:id="rId4"/>
              </a:rPr>
              <a:t>https://forums.fast.ai/t/share-your-work-here/27676/399</a:t>
            </a:r>
          </a:p>
          <a:p>
            <a:r>
              <a:rPr lang="en-US" sz="1400">
                <a:solidFill>
                  <a:srgbClr val="5C5C5C"/>
                </a:solidFill>
                <a:ea typeface="+mn-lt"/>
                <a:cs typeface="+mn-lt"/>
              </a:rPr>
              <a:t>[2]: </a:t>
            </a:r>
            <a:r>
              <a:rPr lang="en-US" sz="1400">
                <a:ea typeface="+mn-lt"/>
                <a:cs typeface="+mn-lt"/>
                <a:hlinkClick r:id="rId5"/>
              </a:rPr>
              <a:t>https://forums.fast.ai/t/share-your-work-here/27676/340</a:t>
            </a:r>
            <a:endParaRPr lang="en-US"/>
          </a:p>
          <a:p>
            <a:endParaRPr lang="en-US" sz="1400">
              <a:ea typeface="+mn-lt"/>
              <a:cs typeface="+mn-lt"/>
            </a:endParaRPr>
          </a:p>
        </p:txBody>
      </p:sp>
      <p:pic>
        <p:nvPicPr>
          <p:cNvPr id="12" name="Picture 12" descr="A screenshot of a cell phone&#10;&#10;Description generated with very high confidence">
            <a:extLst>
              <a:ext uri="{FF2B5EF4-FFF2-40B4-BE49-F238E27FC236}">
                <a16:creationId xmlns:a16="http://schemas.microsoft.com/office/drawing/2014/main" id="{804BF89C-C25B-4CF5-BF37-2326DFA982D6}"/>
              </a:ext>
            </a:extLst>
          </p:cNvPr>
          <p:cNvPicPr>
            <a:picLocks noChangeAspect="1"/>
          </p:cNvPicPr>
          <p:nvPr/>
        </p:nvPicPr>
        <p:blipFill>
          <a:blip r:embed="rId6"/>
          <a:stretch>
            <a:fillRect/>
          </a:stretch>
        </p:blipFill>
        <p:spPr>
          <a:xfrm>
            <a:off x="5496170" y="1081958"/>
            <a:ext cx="3954584" cy="2293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descr="A screenshot of a cell phone&#10;&#10;Description generated with very high confidence">
            <a:extLst>
              <a:ext uri="{FF2B5EF4-FFF2-40B4-BE49-F238E27FC236}">
                <a16:creationId xmlns:a16="http://schemas.microsoft.com/office/drawing/2014/main" id="{7573DA1B-94BB-4449-A4E3-A131290DBC41}"/>
              </a:ext>
            </a:extLst>
          </p:cNvPr>
          <p:cNvPicPr>
            <a:picLocks noChangeAspect="1"/>
          </p:cNvPicPr>
          <p:nvPr/>
        </p:nvPicPr>
        <p:blipFill>
          <a:blip r:embed="rId7"/>
          <a:stretch>
            <a:fillRect/>
          </a:stretch>
        </p:blipFill>
        <p:spPr>
          <a:xfrm>
            <a:off x="342900" y="967065"/>
            <a:ext cx="4158342" cy="4769657"/>
          </a:xfrm>
          <a:prstGeom prst="rect">
            <a:avLst/>
          </a:prstGeom>
        </p:spPr>
      </p:pic>
      <p:sp>
        <p:nvSpPr>
          <p:cNvPr id="7" name="TextBox 6">
            <a:extLst>
              <a:ext uri="{FF2B5EF4-FFF2-40B4-BE49-F238E27FC236}">
                <a16:creationId xmlns:a16="http://schemas.microsoft.com/office/drawing/2014/main" id="{6BB14F8D-550F-4A4A-AF81-57B7533824F8}"/>
              </a:ext>
            </a:extLst>
          </p:cNvPr>
          <p:cNvSpPr txBox="1"/>
          <p:nvPr/>
        </p:nvSpPr>
        <p:spPr>
          <a:xfrm>
            <a:off x="1050471" y="5968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Guitar Classifier</a:t>
            </a:r>
          </a:p>
        </p:txBody>
      </p:sp>
      <p:pic>
        <p:nvPicPr>
          <p:cNvPr id="8" name="Picture 8" descr="A close up of food&#10;&#10;Description generated with high confidence">
            <a:extLst>
              <a:ext uri="{FF2B5EF4-FFF2-40B4-BE49-F238E27FC236}">
                <a16:creationId xmlns:a16="http://schemas.microsoft.com/office/drawing/2014/main" id="{A55C65BD-B98C-4DC4-80F1-F2D43A2DDDA3}"/>
              </a:ext>
            </a:extLst>
          </p:cNvPr>
          <p:cNvPicPr>
            <a:picLocks noChangeAspect="1"/>
          </p:cNvPicPr>
          <p:nvPr/>
        </p:nvPicPr>
        <p:blipFill>
          <a:blip r:embed="rId8"/>
          <a:stretch>
            <a:fillRect/>
          </a:stretch>
        </p:blipFill>
        <p:spPr>
          <a:xfrm>
            <a:off x="7028543" y="1112098"/>
            <a:ext cx="4062047" cy="3192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descr="A close up of food&#10;&#10;Description generated with very high confidence">
            <a:extLst>
              <a:ext uri="{FF2B5EF4-FFF2-40B4-BE49-F238E27FC236}">
                <a16:creationId xmlns:a16="http://schemas.microsoft.com/office/drawing/2014/main" id="{A7BB7E1F-7952-4453-A5E8-78745028A2F1}"/>
              </a:ext>
            </a:extLst>
          </p:cNvPr>
          <p:cNvPicPr>
            <a:picLocks noChangeAspect="1"/>
          </p:cNvPicPr>
          <p:nvPr/>
        </p:nvPicPr>
        <p:blipFill>
          <a:blip r:embed="rId9"/>
          <a:stretch>
            <a:fillRect/>
          </a:stretch>
        </p:blipFill>
        <p:spPr>
          <a:xfrm>
            <a:off x="5494076" y="3571464"/>
            <a:ext cx="3036276" cy="1691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4" descr="A bowl of salad on a plate&#10;&#10;Description generated with very high confidence">
            <a:extLst>
              <a:ext uri="{FF2B5EF4-FFF2-40B4-BE49-F238E27FC236}">
                <a16:creationId xmlns:a16="http://schemas.microsoft.com/office/drawing/2014/main" id="{F8C32775-CDD8-4959-9726-6BBE68F6F696}"/>
              </a:ext>
            </a:extLst>
          </p:cNvPr>
          <p:cNvPicPr>
            <a:picLocks noChangeAspect="1"/>
          </p:cNvPicPr>
          <p:nvPr/>
        </p:nvPicPr>
        <p:blipFill>
          <a:blip r:embed="rId10"/>
          <a:stretch>
            <a:fillRect/>
          </a:stretch>
        </p:blipFill>
        <p:spPr>
          <a:xfrm>
            <a:off x="7630747" y="3569858"/>
            <a:ext cx="3466123" cy="1956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41DE453F-41BE-48CE-9C7C-5E09D784C3F0}"/>
              </a:ext>
            </a:extLst>
          </p:cNvPr>
          <p:cNvSpPr txBox="1"/>
          <p:nvPr/>
        </p:nvSpPr>
        <p:spPr>
          <a:xfrm>
            <a:off x="6838042" y="596898"/>
            <a:ext cx="3378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Junk or Health Food Classifier</a:t>
            </a:r>
          </a:p>
        </p:txBody>
      </p:sp>
      <p:sp>
        <p:nvSpPr>
          <p:cNvPr id="2" name="TextBox 1">
            <a:extLst>
              <a:ext uri="{FF2B5EF4-FFF2-40B4-BE49-F238E27FC236}">
                <a16:creationId xmlns:a16="http://schemas.microsoft.com/office/drawing/2014/main" id="{3C513ECA-666F-4EC2-8DDD-43DDC38040E8}"/>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(10)</a:t>
            </a:r>
          </a:p>
        </p:txBody>
      </p:sp>
    </p:spTree>
    <p:extLst>
      <p:ext uri="{BB962C8B-B14F-4D97-AF65-F5344CB8AC3E}">
        <p14:creationId xmlns:p14="http://schemas.microsoft.com/office/powerpoint/2010/main" val="262125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a:solidFill>
                  <a:srgbClr val="474747"/>
                </a:solidFill>
                <a:ea typeface="+mn-lt"/>
                <a:cs typeface="+mn-lt"/>
              </a:rPr>
              <a:t>fast.ai</a:t>
            </a:r>
            <a:r>
              <a:rPr lang="en-US" sz="3200">
                <a:solidFill>
                  <a:srgbClr val="474747"/>
                </a:solidFill>
                <a:ea typeface="+mn-lt"/>
                <a:cs typeface="+mn-lt"/>
              </a:rPr>
              <a:t> </a:t>
            </a:r>
            <a:r>
              <a:rPr lang="en-US" sz="3200">
                <a:solidFill>
                  <a:srgbClr val="DCDCDC"/>
                </a:solidFill>
                <a:ea typeface="+mn-lt"/>
                <a:cs typeface="+mn-lt"/>
              </a:rPr>
              <a:t>not just classification</a:t>
            </a:r>
            <a:endParaRPr lang="en-US" sz="3200">
              <a:solidFill>
                <a:srgbClr val="F2F2F2"/>
              </a:solidFill>
              <a:cs typeface="Calibri"/>
            </a:endParaRPr>
          </a:p>
        </p:txBody>
      </p:sp>
      <p:sp>
        <p:nvSpPr>
          <p:cNvPr id="2" name="TextBox 1">
            <a:extLst>
              <a:ext uri="{FF2B5EF4-FFF2-40B4-BE49-F238E27FC236}">
                <a16:creationId xmlns:a16="http://schemas.microsoft.com/office/drawing/2014/main" id="{25E1B40F-3D68-45B8-8B34-546B3FE7E490}"/>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(11)</a:t>
            </a:r>
          </a:p>
        </p:txBody>
      </p:sp>
    </p:spTree>
    <p:extLst>
      <p:ext uri="{BB962C8B-B14F-4D97-AF65-F5344CB8AC3E}">
        <p14:creationId xmlns:p14="http://schemas.microsoft.com/office/powerpoint/2010/main" val="208184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7256" y="6547755"/>
            <a:ext cx="75056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3"/>
              </a:rPr>
              <a:t>https://forums.fast.ai/t/deep-learning-lesson-4-notes/30983</a:t>
            </a:r>
            <a:endParaRPr lang="en-US" sz="1400">
              <a:ea typeface="+mn-lt"/>
              <a:cs typeface="+mn-lt"/>
            </a:endParaRPr>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53143"/>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a typeface="+mn-lt"/>
                <a:cs typeface="+mn-lt"/>
              </a:rPr>
              <a:t>NLP</a:t>
            </a:r>
            <a:endParaRPr lang="en-US" sz="3200">
              <a:cs typeface="Calibri"/>
            </a:endParaRPr>
          </a:p>
        </p:txBody>
      </p:sp>
      <p:pic>
        <p:nvPicPr>
          <p:cNvPr id="2" name="Picture 2" descr="A screenshot of text&#10;&#10;Description generated with very high confidence">
            <a:extLst>
              <a:ext uri="{FF2B5EF4-FFF2-40B4-BE49-F238E27FC236}">
                <a16:creationId xmlns:a16="http://schemas.microsoft.com/office/drawing/2014/main" id="{68E83A81-ECB2-4CC4-B3D6-86C1DE667456}"/>
              </a:ext>
            </a:extLst>
          </p:cNvPr>
          <p:cNvPicPr>
            <a:picLocks noChangeAspect="1"/>
          </p:cNvPicPr>
          <p:nvPr/>
        </p:nvPicPr>
        <p:blipFill>
          <a:blip r:embed="rId4"/>
          <a:stretch>
            <a:fillRect/>
          </a:stretch>
        </p:blipFill>
        <p:spPr>
          <a:xfrm>
            <a:off x="6629400" y="1507992"/>
            <a:ext cx="2743200" cy="38420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2E2F03AA-2F95-408E-B336-B78244D78448}"/>
              </a:ext>
            </a:extLst>
          </p:cNvPr>
          <p:cNvSpPr txBox="1"/>
          <p:nvPr/>
        </p:nvSpPr>
        <p:spPr>
          <a:xfrm>
            <a:off x="6311899" y="1132112"/>
            <a:ext cx="3378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Legal Document Classification</a:t>
            </a:r>
          </a:p>
        </p:txBody>
      </p:sp>
      <p:pic>
        <p:nvPicPr>
          <p:cNvPr id="5" name="Picture 5" descr="A screenshot of a cell phone&#10;&#10;Description generated with very high confidence">
            <a:extLst>
              <a:ext uri="{FF2B5EF4-FFF2-40B4-BE49-F238E27FC236}">
                <a16:creationId xmlns:a16="http://schemas.microsoft.com/office/drawing/2014/main" id="{F83C0D34-B99E-4106-A94E-C0713BBC6102}"/>
              </a:ext>
            </a:extLst>
          </p:cNvPr>
          <p:cNvPicPr>
            <a:picLocks noChangeAspect="1"/>
          </p:cNvPicPr>
          <p:nvPr/>
        </p:nvPicPr>
        <p:blipFill>
          <a:blip r:embed="rId5"/>
          <a:stretch>
            <a:fillRect/>
          </a:stretch>
        </p:blipFill>
        <p:spPr>
          <a:xfrm>
            <a:off x="1485900" y="1502907"/>
            <a:ext cx="4684485" cy="24370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A7E11B3F-DCEA-436C-8705-DC85711F7A45}"/>
              </a:ext>
            </a:extLst>
          </p:cNvPr>
          <p:cNvSpPr txBox="1"/>
          <p:nvPr/>
        </p:nvSpPr>
        <p:spPr>
          <a:xfrm>
            <a:off x="1839685" y="1132111"/>
            <a:ext cx="4076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Movie Review Sentiment Classification</a:t>
            </a:r>
            <a:endParaRPr lang="en-US"/>
          </a:p>
        </p:txBody>
      </p:sp>
      <p:sp>
        <p:nvSpPr>
          <p:cNvPr id="3" name="TextBox 2">
            <a:extLst>
              <a:ext uri="{FF2B5EF4-FFF2-40B4-BE49-F238E27FC236}">
                <a16:creationId xmlns:a16="http://schemas.microsoft.com/office/drawing/2014/main" id="{EEB8B9AD-0B0A-4FB3-AA6D-2AF33EC22788}"/>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cs typeface="Calibri"/>
              </a:rPr>
              <a:t>(11)</a:t>
            </a:r>
          </a:p>
        </p:txBody>
      </p:sp>
    </p:spTree>
    <p:extLst>
      <p:ext uri="{BB962C8B-B14F-4D97-AF65-F5344CB8AC3E}">
        <p14:creationId xmlns:p14="http://schemas.microsoft.com/office/powerpoint/2010/main" val="777348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29029" y="6275612"/>
            <a:ext cx="100547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3"/>
              </a:rPr>
              <a:t>https://www.fast.ai/2019/05/03/decrappify/</a:t>
            </a:r>
          </a:p>
          <a:p>
            <a:r>
              <a:rPr lang="en-US" sz="1400">
                <a:solidFill>
                  <a:srgbClr val="5C5C5C"/>
                </a:solidFill>
                <a:ea typeface="+mn-lt"/>
                <a:cs typeface="+mn-lt"/>
              </a:rPr>
              <a:t>[2]: </a:t>
            </a:r>
            <a:r>
              <a:rPr lang="en-US" sz="1400">
                <a:ea typeface="+mn-lt"/>
                <a:cs typeface="+mn-lt"/>
                <a:hlinkClick r:id="rId4"/>
              </a:rPr>
              <a:t>https://colab.research.google.com/github/jantic/DeOldify/blob/master/ImageColorizerColab.ipynb#scrollTo=LHfUPH42O_iK</a:t>
            </a:r>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53143"/>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a typeface="+mn-lt"/>
                <a:cs typeface="+mn-lt"/>
              </a:rPr>
              <a:t>GANs</a:t>
            </a:r>
            <a:endParaRPr lang="en-US" sz="3200">
              <a:cs typeface="Calibri"/>
            </a:endParaRPr>
          </a:p>
        </p:txBody>
      </p:sp>
      <p:sp>
        <p:nvSpPr>
          <p:cNvPr id="14" name="TextBox 13">
            <a:extLst>
              <a:ext uri="{FF2B5EF4-FFF2-40B4-BE49-F238E27FC236}">
                <a16:creationId xmlns:a16="http://schemas.microsoft.com/office/drawing/2014/main" id="{A7E11B3F-DCEA-436C-8705-DC85711F7A45}"/>
              </a:ext>
            </a:extLst>
          </p:cNvPr>
          <p:cNvSpPr txBox="1"/>
          <p:nvPr/>
        </p:nvSpPr>
        <p:spPr>
          <a:xfrm>
            <a:off x="1086756" y="1177468"/>
            <a:ext cx="4076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DeOldify</a:t>
            </a:r>
            <a:endParaRPr lang="en-US"/>
          </a:p>
        </p:txBody>
      </p:sp>
      <p:pic>
        <p:nvPicPr>
          <p:cNvPr id="3" name="Picture 5" descr="A screenshot of a social media post&#10;&#10;Description generated with very high confidence">
            <a:extLst>
              <a:ext uri="{FF2B5EF4-FFF2-40B4-BE49-F238E27FC236}">
                <a16:creationId xmlns:a16="http://schemas.microsoft.com/office/drawing/2014/main" id="{9D29D44B-32E9-42FC-9529-BE11C2EC0262}"/>
              </a:ext>
            </a:extLst>
          </p:cNvPr>
          <p:cNvPicPr>
            <a:picLocks noChangeAspect="1"/>
          </p:cNvPicPr>
          <p:nvPr/>
        </p:nvPicPr>
        <p:blipFill>
          <a:blip r:embed="rId5"/>
          <a:stretch>
            <a:fillRect/>
          </a:stretch>
        </p:blipFill>
        <p:spPr>
          <a:xfrm>
            <a:off x="633185" y="1548055"/>
            <a:ext cx="4983843" cy="3643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E7811DBB-07EA-4623-B737-3CF9D400FC3F}"/>
              </a:ext>
            </a:extLst>
          </p:cNvPr>
          <p:cNvSpPr txBox="1"/>
          <p:nvPr/>
        </p:nvSpPr>
        <p:spPr>
          <a:xfrm>
            <a:off x="6701969" y="1177467"/>
            <a:ext cx="4076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Colorizer</a:t>
            </a:r>
            <a:endParaRPr lang="en-US"/>
          </a:p>
        </p:txBody>
      </p:sp>
      <p:pic>
        <p:nvPicPr>
          <p:cNvPr id="9" name="Picture 9" descr="A screenshot of a cell phone&#10;&#10;Description generated with very high confidence">
            <a:extLst>
              <a:ext uri="{FF2B5EF4-FFF2-40B4-BE49-F238E27FC236}">
                <a16:creationId xmlns:a16="http://schemas.microsoft.com/office/drawing/2014/main" id="{2D28A22B-6248-49C9-A3B0-5A9BDF3318E1}"/>
              </a:ext>
            </a:extLst>
          </p:cNvPr>
          <p:cNvPicPr>
            <a:picLocks noChangeAspect="1"/>
          </p:cNvPicPr>
          <p:nvPr/>
        </p:nvPicPr>
        <p:blipFill>
          <a:blip r:embed="rId6"/>
          <a:stretch>
            <a:fillRect/>
          </a:stretch>
        </p:blipFill>
        <p:spPr>
          <a:xfrm>
            <a:off x="5939972" y="1546081"/>
            <a:ext cx="5600699" cy="3384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BBE4A57C-D35E-47C7-AB5D-2DE67F58853F}"/>
              </a:ext>
            </a:extLst>
          </p:cNvPr>
          <p:cNvSpPr txBox="1"/>
          <p:nvPr/>
        </p:nvSpPr>
        <p:spPr>
          <a:xfrm>
            <a:off x="11682186" y="6553194"/>
            <a:ext cx="5133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cs typeface="Calibri"/>
              </a:rPr>
              <a:t>(1</a:t>
            </a:r>
            <a:endParaRPr lang="en-US"/>
          </a:p>
          <a:p>
            <a:r>
              <a:rPr lang="en-US" sz="1400">
                <a:solidFill>
                  <a:srgbClr val="5C5C5C"/>
                </a:solidFill>
                <a:cs typeface="Calibri"/>
              </a:rPr>
              <a:t>2)</a:t>
            </a:r>
            <a:endParaRPr lang="en-US"/>
          </a:p>
        </p:txBody>
      </p:sp>
    </p:spTree>
    <p:extLst>
      <p:ext uri="{BB962C8B-B14F-4D97-AF65-F5344CB8AC3E}">
        <p14:creationId xmlns:p14="http://schemas.microsoft.com/office/powerpoint/2010/main" val="1860888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1815" y="5985326"/>
            <a:ext cx="1005476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3"/>
              </a:rPr>
              <a:t>https://course.fast.ai/videos/?lesson=4</a:t>
            </a:r>
            <a:endParaRPr lang="en-US" sz="1400">
              <a:ea typeface="+mn-lt"/>
              <a:cs typeface="+mn-lt"/>
              <a:hlinkClick r:id="rId4"/>
            </a:endParaRPr>
          </a:p>
          <a:p>
            <a:r>
              <a:rPr lang="en-US" sz="1400">
                <a:solidFill>
                  <a:srgbClr val="5C5C5C"/>
                </a:solidFill>
                <a:ea typeface="+mn-lt"/>
                <a:cs typeface="+mn-lt"/>
              </a:rPr>
              <a:t>[2]: </a:t>
            </a:r>
            <a:r>
              <a:rPr lang="en-US" sz="1400">
                <a:ea typeface="+mn-lt"/>
                <a:cs typeface="+mn-lt"/>
                <a:hlinkClick r:id="rId5"/>
              </a:rPr>
              <a:t>https://towardsdatascience.com/collaborative-filtering-with-fastai-3dbdd4ef4f00</a:t>
            </a:r>
          </a:p>
          <a:p>
            <a:r>
              <a:rPr lang="en-US" sz="1400">
                <a:solidFill>
                  <a:srgbClr val="5C5C5C"/>
                </a:solidFill>
                <a:ea typeface="+mn-lt"/>
                <a:cs typeface="+mn-lt"/>
              </a:rPr>
              <a:t>[3]: </a:t>
            </a:r>
            <a:r>
              <a:rPr lang="en-US" sz="1400">
                <a:ea typeface="+mn-lt"/>
                <a:cs typeface="+mn-lt"/>
                <a:hlinkClick r:id="rId6"/>
              </a:rPr>
              <a:t>https://jovian.ml/aakashns/5bc23520933b4cc187cfe18e5dd7e2ed</a:t>
            </a:r>
            <a:endParaRPr lang="en-US"/>
          </a:p>
        </p:txBody>
      </p:sp>
      <p:sp>
        <p:nvSpPr>
          <p:cNvPr id="18" name="Rectangle 17">
            <a:extLst>
              <a:ext uri="{FF2B5EF4-FFF2-40B4-BE49-F238E27FC236}">
                <a16:creationId xmlns:a16="http://schemas.microsoft.com/office/drawing/2014/main" id="{459E498C-ECFC-4C3C-9F35-FBBE825FD457}"/>
              </a:ext>
            </a:extLst>
          </p:cNvPr>
          <p:cNvSpPr/>
          <p:nvPr/>
        </p:nvSpPr>
        <p:spPr>
          <a:xfrm>
            <a:off x="5591174" y="1636030"/>
            <a:ext cx="5943878" cy="4084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53143"/>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a typeface="+mn-lt"/>
                <a:cs typeface="+mn-lt"/>
              </a:rPr>
              <a:t>Collaborative Filtering</a:t>
            </a:r>
            <a:endParaRPr lang="en-US" sz="3200">
              <a:cs typeface="Calibri"/>
            </a:endParaRPr>
          </a:p>
        </p:txBody>
      </p:sp>
      <p:sp>
        <p:nvSpPr>
          <p:cNvPr id="12" name="TextBox 11">
            <a:extLst>
              <a:ext uri="{FF2B5EF4-FFF2-40B4-BE49-F238E27FC236}">
                <a16:creationId xmlns:a16="http://schemas.microsoft.com/office/drawing/2014/main" id="{E7811DBB-07EA-4623-B737-3CF9D400FC3F}"/>
              </a:ext>
            </a:extLst>
          </p:cNvPr>
          <p:cNvSpPr txBox="1"/>
          <p:nvPr/>
        </p:nvSpPr>
        <p:spPr>
          <a:xfrm>
            <a:off x="6420755" y="1177467"/>
            <a:ext cx="4076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Book Recommendation System</a:t>
            </a:r>
            <a:endParaRPr lang="en-US"/>
          </a:p>
        </p:txBody>
      </p:sp>
      <p:sp>
        <p:nvSpPr>
          <p:cNvPr id="22" name="Rectangle 21">
            <a:extLst>
              <a:ext uri="{FF2B5EF4-FFF2-40B4-BE49-F238E27FC236}">
                <a16:creationId xmlns:a16="http://schemas.microsoft.com/office/drawing/2014/main" id="{52CE4852-D78A-46ED-BCA5-FBD0F442B08A}"/>
              </a:ext>
            </a:extLst>
          </p:cNvPr>
          <p:cNvSpPr/>
          <p:nvPr/>
        </p:nvSpPr>
        <p:spPr>
          <a:xfrm>
            <a:off x="620031" y="1636028"/>
            <a:ext cx="4755522" cy="4120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picture containing bird&#10;&#10;Description generated with very high confidence">
            <a:extLst>
              <a:ext uri="{FF2B5EF4-FFF2-40B4-BE49-F238E27FC236}">
                <a16:creationId xmlns:a16="http://schemas.microsoft.com/office/drawing/2014/main" id="{02CBDBE8-71E8-4B07-8359-2CA2B969781E}"/>
              </a:ext>
            </a:extLst>
          </p:cNvPr>
          <p:cNvPicPr>
            <a:picLocks noChangeAspect="1"/>
          </p:cNvPicPr>
          <p:nvPr/>
        </p:nvPicPr>
        <p:blipFill>
          <a:blip r:embed="rId7"/>
          <a:stretch>
            <a:fillRect/>
          </a:stretch>
        </p:blipFill>
        <p:spPr>
          <a:xfrm>
            <a:off x="6085114" y="2325228"/>
            <a:ext cx="4657271" cy="2797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06876CB5-E9FC-48F6-B20B-FC1DBCEA1744}"/>
              </a:ext>
            </a:extLst>
          </p:cNvPr>
          <p:cNvPicPr>
            <a:picLocks noChangeAspect="1"/>
          </p:cNvPicPr>
          <p:nvPr/>
        </p:nvPicPr>
        <p:blipFill>
          <a:blip r:embed="rId8"/>
          <a:stretch>
            <a:fillRect/>
          </a:stretch>
        </p:blipFill>
        <p:spPr>
          <a:xfrm>
            <a:off x="5704114" y="1702345"/>
            <a:ext cx="5727699" cy="423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DD22877E-5A66-4766-9C74-59BB0781966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15" name="TextBox 14">
            <a:extLst>
              <a:ext uri="{FF2B5EF4-FFF2-40B4-BE49-F238E27FC236}">
                <a16:creationId xmlns:a16="http://schemas.microsoft.com/office/drawing/2014/main" id="{BD29AF78-8BFD-4493-95BA-D944BDAED8A1}"/>
              </a:ext>
            </a:extLst>
          </p:cNvPr>
          <p:cNvSpPr txBox="1"/>
          <p:nvPr/>
        </p:nvSpPr>
        <p:spPr>
          <a:xfrm>
            <a:off x="1014183" y="1177466"/>
            <a:ext cx="4076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Movie Recommendation System</a:t>
            </a:r>
            <a:endParaRPr lang="en-US"/>
          </a:p>
        </p:txBody>
      </p:sp>
      <p:pic>
        <p:nvPicPr>
          <p:cNvPr id="11" name="Picture 12">
            <a:extLst>
              <a:ext uri="{FF2B5EF4-FFF2-40B4-BE49-F238E27FC236}">
                <a16:creationId xmlns:a16="http://schemas.microsoft.com/office/drawing/2014/main" id="{025DCF32-032B-4174-A9F0-F516CE717549}"/>
              </a:ext>
            </a:extLst>
          </p:cNvPr>
          <p:cNvPicPr>
            <a:picLocks noChangeAspect="1"/>
          </p:cNvPicPr>
          <p:nvPr/>
        </p:nvPicPr>
        <p:blipFill>
          <a:blip r:embed="rId9"/>
          <a:stretch>
            <a:fillRect/>
          </a:stretch>
        </p:blipFill>
        <p:spPr>
          <a:xfrm>
            <a:off x="887185" y="1718336"/>
            <a:ext cx="4412341" cy="2278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6" descr="A screenshot of a cell phone&#10;&#10;Description generated with high confidence">
            <a:extLst>
              <a:ext uri="{FF2B5EF4-FFF2-40B4-BE49-F238E27FC236}">
                <a16:creationId xmlns:a16="http://schemas.microsoft.com/office/drawing/2014/main" id="{8FD9694F-C994-4A91-AC28-A1D7B8313806}"/>
              </a:ext>
            </a:extLst>
          </p:cNvPr>
          <p:cNvPicPr>
            <a:picLocks noChangeAspect="1"/>
          </p:cNvPicPr>
          <p:nvPr/>
        </p:nvPicPr>
        <p:blipFill>
          <a:blip r:embed="rId10"/>
          <a:stretch>
            <a:fillRect/>
          </a:stretch>
        </p:blipFill>
        <p:spPr>
          <a:xfrm>
            <a:off x="1113971" y="2649955"/>
            <a:ext cx="3106057" cy="2973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46862490-CA60-493E-ADA3-31AE9952E3AF}"/>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(14)</a:t>
            </a:r>
          </a:p>
        </p:txBody>
      </p:sp>
    </p:spTree>
    <p:extLst>
      <p:ext uri="{BB962C8B-B14F-4D97-AF65-F5344CB8AC3E}">
        <p14:creationId xmlns:p14="http://schemas.microsoft.com/office/powerpoint/2010/main" val="1135619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6747" y="6439101"/>
            <a:ext cx="100547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3"/>
              </a:rPr>
              <a:t>https://github.com/josiahls/fast-reinforcement-learning</a:t>
            </a:r>
            <a:endParaRPr lang="en-US">
              <a:ea typeface="+mn-lt"/>
              <a:cs typeface="+mn-lt"/>
            </a:endParaRPr>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53143"/>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a typeface="+mn-lt"/>
                <a:cs typeface="+mn-lt"/>
              </a:rPr>
              <a:t>Reinforcement Learning (experimental)</a:t>
            </a:r>
            <a:endParaRPr lang="en-US" sz="3200">
              <a:cs typeface="Calibri"/>
            </a:endParaRPr>
          </a:p>
        </p:txBody>
      </p:sp>
      <p:pic>
        <p:nvPicPr>
          <p:cNvPr id="2" name="Picture 2" descr="A screenshot of a cell phone&#10;&#10;Description generated with very high confidence">
            <a:extLst>
              <a:ext uri="{FF2B5EF4-FFF2-40B4-BE49-F238E27FC236}">
                <a16:creationId xmlns:a16="http://schemas.microsoft.com/office/drawing/2014/main" id="{C3959169-B478-4D90-B5BC-8E3E52D04B6A}"/>
              </a:ext>
            </a:extLst>
          </p:cNvPr>
          <p:cNvPicPr>
            <a:picLocks noChangeAspect="1"/>
          </p:cNvPicPr>
          <p:nvPr/>
        </p:nvPicPr>
        <p:blipFill>
          <a:blip r:embed="rId4"/>
          <a:stretch>
            <a:fillRect/>
          </a:stretch>
        </p:blipFill>
        <p:spPr>
          <a:xfrm>
            <a:off x="666108" y="1096474"/>
            <a:ext cx="7743289" cy="12317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6" descr="A screenshot of a cell phone&#10;&#10;Description generated with high confidence">
            <a:extLst>
              <a:ext uri="{FF2B5EF4-FFF2-40B4-BE49-F238E27FC236}">
                <a16:creationId xmlns:a16="http://schemas.microsoft.com/office/drawing/2014/main" id="{D979DB26-E976-45B4-A9F4-01FEA19F7201}"/>
              </a:ext>
            </a:extLst>
          </p:cNvPr>
          <p:cNvPicPr>
            <a:picLocks noChangeAspect="1"/>
          </p:cNvPicPr>
          <p:nvPr/>
        </p:nvPicPr>
        <p:blipFill>
          <a:blip r:embed="rId5"/>
          <a:stretch>
            <a:fillRect/>
          </a:stretch>
        </p:blipFill>
        <p:spPr>
          <a:xfrm>
            <a:off x="666108" y="2544906"/>
            <a:ext cx="6690188" cy="31123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A screenshot of a cell phone&#10;&#10;Description generated with very high confidence">
            <a:extLst>
              <a:ext uri="{FF2B5EF4-FFF2-40B4-BE49-F238E27FC236}">
                <a16:creationId xmlns:a16="http://schemas.microsoft.com/office/drawing/2014/main" id="{DA0B5740-7146-411E-BDE2-2ED084F0566C}"/>
              </a:ext>
            </a:extLst>
          </p:cNvPr>
          <p:cNvPicPr>
            <a:picLocks noChangeAspect="1"/>
          </p:cNvPicPr>
          <p:nvPr/>
        </p:nvPicPr>
        <p:blipFill>
          <a:blip r:embed="rId6"/>
          <a:stretch>
            <a:fillRect/>
          </a:stretch>
        </p:blipFill>
        <p:spPr>
          <a:xfrm>
            <a:off x="7524108" y="1843126"/>
            <a:ext cx="3941851" cy="4807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100DC449-3599-4843-8A30-6D5099047D28}"/>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(15)</a:t>
            </a:r>
          </a:p>
        </p:txBody>
      </p:sp>
    </p:spTree>
    <p:extLst>
      <p:ext uri="{BB962C8B-B14F-4D97-AF65-F5344CB8AC3E}">
        <p14:creationId xmlns:p14="http://schemas.microsoft.com/office/powerpoint/2010/main" val="2194257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a:solidFill>
                  <a:srgbClr val="474747"/>
                </a:solidFill>
                <a:ea typeface="+mn-lt"/>
                <a:cs typeface="+mn-lt"/>
              </a:rPr>
              <a:t>Now to coding</a:t>
            </a:r>
            <a:endParaRPr lang="en-US" sz="3200">
              <a:solidFill>
                <a:srgbClr val="DCDCDC"/>
              </a:solidFill>
              <a:cs typeface="Calibri"/>
            </a:endParaRPr>
          </a:p>
        </p:txBody>
      </p:sp>
      <p:sp>
        <p:nvSpPr>
          <p:cNvPr id="2" name="TextBox 1">
            <a:extLst>
              <a:ext uri="{FF2B5EF4-FFF2-40B4-BE49-F238E27FC236}">
                <a16:creationId xmlns:a16="http://schemas.microsoft.com/office/drawing/2014/main" id="{25E1B40F-3D68-45B8-8B34-546B3FE7E490}"/>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(16)</a:t>
            </a:r>
          </a:p>
        </p:txBody>
      </p:sp>
    </p:spTree>
    <p:extLst>
      <p:ext uri="{BB962C8B-B14F-4D97-AF65-F5344CB8AC3E}">
        <p14:creationId xmlns:p14="http://schemas.microsoft.com/office/powerpoint/2010/main" val="2550250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a:solidFill>
                  <a:srgbClr val="474747"/>
                </a:solidFill>
                <a:ea typeface="+mn-lt"/>
                <a:cs typeface="+mn-lt"/>
              </a:rPr>
              <a:t>fast.ai</a:t>
            </a:r>
            <a:r>
              <a:rPr lang="en-US" sz="3200">
                <a:solidFill>
                  <a:srgbClr val="474747"/>
                </a:solidFill>
                <a:ea typeface="+mn-lt"/>
                <a:cs typeface="+mn-lt"/>
              </a:rPr>
              <a:t> </a:t>
            </a:r>
            <a:r>
              <a:rPr lang="en-US" sz="3200">
                <a:solidFill>
                  <a:srgbClr val="DCDCDC"/>
                </a:solidFill>
                <a:ea typeface="+mn-lt"/>
                <a:cs typeface="+mn-lt"/>
              </a:rPr>
              <a:t>has a MOOC!</a:t>
            </a:r>
            <a:endParaRPr lang="en-US" sz="3200">
              <a:solidFill>
                <a:srgbClr val="F2F2F2"/>
              </a:solidFill>
              <a:cs typeface="Calibri"/>
            </a:endParaRPr>
          </a:p>
        </p:txBody>
      </p:sp>
      <p:sp>
        <p:nvSpPr>
          <p:cNvPr id="2" name="TextBox 1">
            <a:extLst>
              <a:ext uri="{FF2B5EF4-FFF2-40B4-BE49-F238E27FC236}">
                <a16:creationId xmlns:a16="http://schemas.microsoft.com/office/drawing/2014/main" id="{5215DCC3-DD38-4B61-85F6-174BAB44ECAB}"/>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(17)</a:t>
            </a:r>
          </a:p>
        </p:txBody>
      </p:sp>
    </p:spTree>
    <p:extLst>
      <p:ext uri="{BB962C8B-B14F-4D97-AF65-F5344CB8AC3E}">
        <p14:creationId xmlns:p14="http://schemas.microsoft.com/office/powerpoint/2010/main" val="1704582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6747" y="6439101"/>
            <a:ext cx="100547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3"/>
              </a:rPr>
              <a:t>https://course.fast.ai/videos/?lesson=1</a:t>
            </a:r>
            <a:endParaRPr lang="en-US">
              <a:ea typeface="+mn-lt"/>
              <a:cs typeface="+mn-lt"/>
            </a:endParaRPr>
          </a:p>
        </p:txBody>
      </p:sp>
      <p:pic>
        <p:nvPicPr>
          <p:cNvPr id="3" name="Picture 3" descr="A screenshot of a cell phone&#10;&#10;Description generated with very high confidence">
            <a:extLst>
              <a:ext uri="{FF2B5EF4-FFF2-40B4-BE49-F238E27FC236}">
                <a16:creationId xmlns:a16="http://schemas.microsoft.com/office/drawing/2014/main" id="{5CA92259-6AC3-41C2-90F5-BADB74B20229}"/>
              </a:ext>
            </a:extLst>
          </p:cNvPr>
          <p:cNvPicPr>
            <a:picLocks noChangeAspect="1"/>
          </p:cNvPicPr>
          <p:nvPr/>
        </p:nvPicPr>
        <p:blipFill rotWithShape="1">
          <a:blip r:embed="rId4"/>
          <a:srcRect r="127" b="4306"/>
          <a:stretch/>
        </p:blipFill>
        <p:spPr>
          <a:xfrm>
            <a:off x="708917" y="514022"/>
            <a:ext cx="6707325" cy="343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6" descr="A screenshot of a cell phone&#10;&#10;Description generated with very high confidence">
            <a:extLst>
              <a:ext uri="{FF2B5EF4-FFF2-40B4-BE49-F238E27FC236}">
                <a16:creationId xmlns:a16="http://schemas.microsoft.com/office/drawing/2014/main" id="{BFAC703B-B163-4530-B123-00EAB7E0107E}"/>
              </a:ext>
            </a:extLst>
          </p:cNvPr>
          <p:cNvPicPr>
            <a:picLocks noChangeAspect="1"/>
          </p:cNvPicPr>
          <p:nvPr/>
        </p:nvPicPr>
        <p:blipFill rotWithShape="1">
          <a:blip r:embed="rId5"/>
          <a:srcRect r="118" b="4444"/>
          <a:stretch/>
        </p:blipFill>
        <p:spPr>
          <a:xfrm>
            <a:off x="2130175" y="1019067"/>
            <a:ext cx="7221030" cy="3689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descr="A screenshot of a cell phone&#10;&#10;Description generated with very high confidence">
            <a:extLst>
              <a:ext uri="{FF2B5EF4-FFF2-40B4-BE49-F238E27FC236}">
                <a16:creationId xmlns:a16="http://schemas.microsoft.com/office/drawing/2014/main" id="{E808021B-F0DB-443E-92D1-0D6598A957B8}"/>
              </a:ext>
            </a:extLst>
          </p:cNvPr>
          <p:cNvPicPr>
            <a:picLocks noChangeAspect="1"/>
          </p:cNvPicPr>
          <p:nvPr/>
        </p:nvPicPr>
        <p:blipFill>
          <a:blip r:embed="rId6"/>
          <a:stretch>
            <a:fillRect/>
          </a:stretch>
        </p:blipFill>
        <p:spPr>
          <a:xfrm>
            <a:off x="3654175" y="2049694"/>
            <a:ext cx="7657671" cy="38545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BE1FD3FB-8689-492D-BC35-D8AEE39399EA}"/>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(18)</a:t>
            </a:r>
          </a:p>
        </p:txBody>
      </p:sp>
    </p:spTree>
    <p:extLst>
      <p:ext uri="{BB962C8B-B14F-4D97-AF65-F5344CB8AC3E}">
        <p14:creationId xmlns:p14="http://schemas.microsoft.com/office/powerpoint/2010/main" val="3987983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1815" y="6122315"/>
            <a:ext cx="100547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3"/>
              </a:rPr>
              <a:t>https://forums.fast.ai/</a:t>
            </a:r>
            <a:endParaRPr lang="en-US">
              <a:ea typeface="+mn-lt"/>
              <a:cs typeface="+mn-lt"/>
              <a:hlinkClick r:id="rId3"/>
            </a:endParaRPr>
          </a:p>
          <a:p>
            <a:r>
              <a:rPr lang="en-US" sz="1400">
                <a:solidFill>
                  <a:srgbClr val="5C5C5C"/>
                </a:solidFill>
                <a:ea typeface="+mn-lt"/>
                <a:cs typeface="+mn-lt"/>
              </a:rPr>
              <a:t>[2]: </a:t>
            </a:r>
            <a:r>
              <a:rPr lang="en-US" sz="1400">
                <a:ea typeface="+mn-lt"/>
                <a:cs typeface="+mn-lt"/>
                <a:hlinkClick r:id="rId4"/>
              </a:rPr>
              <a:t>https://www.usfca.edu/data-institute/certificates/deep-learning-part-one</a:t>
            </a:r>
            <a:endParaRPr lang="en-US">
              <a:ea typeface="+mn-lt"/>
              <a:cs typeface="+mn-lt"/>
            </a:endParaRPr>
          </a:p>
        </p:txBody>
      </p:sp>
      <p:pic>
        <p:nvPicPr>
          <p:cNvPr id="2" name="Picture 3" descr="A screenshot of a cell phone&#10;&#10;Description generated with very high confidence">
            <a:extLst>
              <a:ext uri="{FF2B5EF4-FFF2-40B4-BE49-F238E27FC236}">
                <a16:creationId xmlns:a16="http://schemas.microsoft.com/office/drawing/2014/main" id="{059AD2BC-5CBA-46B5-8EA6-4B0D2632623A}"/>
              </a:ext>
            </a:extLst>
          </p:cNvPr>
          <p:cNvPicPr>
            <a:picLocks noChangeAspect="1"/>
          </p:cNvPicPr>
          <p:nvPr/>
        </p:nvPicPr>
        <p:blipFill>
          <a:blip r:embed="rId5"/>
          <a:stretch>
            <a:fillRect/>
          </a:stretch>
        </p:blipFill>
        <p:spPr>
          <a:xfrm>
            <a:off x="246580" y="893208"/>
            <a:ext cx="5756952" cy="4540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6" descr="A screenshot of a cell phone&#10;&#10;Description generated with very high confidence">
            <a:extLst>
              <a:ext uri="{FF2B5EF4-FFF2-40B4-BE49-F238E27FC236}">
                <a16:creationId xmlns:a16="http://schemas.microsoft.com/office/drawing/2014/main" id="{A19200BC-19D9-4BFB-80E6-3B0A7B8F859A}"/>
              </a:ext>
            </a:extLst>
          </p:cNvPr>
          <p:cNvPicPr>
            <a:picLocks noChangeAspect="1"/>
          </p:cNvPicPr>
          <p:nvPr/>
        </p:nvPicPr>
        <p:blipFill>
          <a:blip r:embed="rId6"/>
          <a:stretch>
            <a:fillRect/>
          </a:stretch>
        </p:blipFill>
        <p:spPr>
          <a:xfrm>
            <a:off x="6128535" y="893159"/>
            <a:ext cx="5911064" cy="4540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23F9037A-4469-4B6E-83D9-4F83F71627C3}"/>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(19)</a:t>
            </a:r>
          </a:p>
        </p:txBody>
      </p:sp>
    </p:spTree>
    <p:extLst>
      <p:ext uri="{BB962C8B-B14F-4D97-AF65-F5344CB8AC3E}">
        <p14:creationId xmlns:p14="http://schemas.microsoft.com/office/powerpoint/2010/main" val="3394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1814" y="6484256"/>
            <a:ext cx="64080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Description from: </a:t>
            </a:r>
            <a:r>
              <a:rPr lang="en-US" sz="1400">
                <a:solidFill>
                  <a:srgbClr val="5C5C5C"/>
                </a:solidFill>
                <a:ea typeface="+mn-lt"/>
                <a:cs typeface="+mn-lt"/>
                <a:hlinkClick r:id="rId3"/>
              </a:rPr>
              <a:t>https://course.fast.ai/videos/?lesson=1</a:t>
            </a:r>
            <a:endParaRPr lang="en-US" sz="1400">
              <a:solidFill>
                <a:srgbClr val="5C5C5C"/>
              </a:solidFill>
              <a:cs typeface="Calibri"/>
            </a:endParaRPr>
          </a:p>
        </p:txBody>
      </p:sp>
      <p:sp>
        <p:nvSpPr>
          <p:cNvPr id="40" name="Rectangle: Rounded Corners 39">
            <a:extLst>
              <a:ext uri="{FF2B5EF4-FFF2-40B4-BE49-F238E27FC236}">
                <a16:creationId xmlns:a16="http://schemas.microsoft.com/office/drawing/2014/main" id="{0CC1D143-0A00-4FCF-B43E-370F90842F3E}"/>
              </a:ext>
            </a:extLst>
          </p:cNvPr>
          <p:cNvSpPr/>
          <p:nvPr/>
        </p:nvSpPr>
        <p:spPr>
          <a:xfrm>
            <a:off x="3606801" y="722086"/>
            <a:ext cx="6232071" cy="671286"/>
          </a:xfrm>
          <a:prstGeom prst="roundRect">
            <a:avLst/>
          </a:prstGeom>
          <a:solidFill>
            <a:srgbClr val="ED9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Interpretable ML</a:t>
            </a:r>
            <a:endParaRPr lang="en-US"/>
          </a:p>
          <a:p>
            <a:pPr marL="1200150" lvl="2" indent="-285750">
              <a:buFont typeface="Arial"/>
              <a:buChar char="•"/>
            </a:pPr>
            <a:r>
              <a:rPr lang="en-US">
                <a:cs typeface="Calibri"/>
              </a:rPr>
              <a:t>Visualize Gradients and activations</a:t>
            </a:r>
          </a:p>
        </p:txBody>
      </p:sp>
      <p:sp>
        <p:nvSpPr>
          <p:cNvPr id="55" name="Rectangle: Rounded Corners 54">
            <a:extLst>
              <a:ext uri="{FF2B5EF4-FFF2-40B4-BE49-F238E27FC236}">
                <a16:creationId xmlns:a16="http://schemas.microsoft.com/office/drawing/2014/main" id="{9F8119B0-F4C6-4B57-9760-BFA5819D17E2}"/>
              </a:ext>
            </a:extLst>
          </p:cNvPr>
          <p:cNvSpPr/>
          <p:nvPr/>
        </p:nvSpPr>
        <p:spPr>
          <a:xfrm>
            <a:off x="3606800" y="1565728"/>
            <a:ext cx="6232071" cy="671286"/>
          </a:xfrm>
          <a:prstGeom prst="roundRect">
            <a:avLst/>
          </a:prstGeom>
          <a:solidFill>
            <a:srgbClr val="A1A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Transfer learning</a:t>
            </a:r>
            <a:endParaRPr lang="en-US"/>
          </a:p>
          <a:p>
            <a:pPr marL="1200150" lvl="2" indent="-285750">
              <a:buFont typeface="Arial"/>
              <a:buChar char="•"/>
            </a:pPr>
            <a:r>
              <a:rPr lang="en-US">
                <a:cs typeface="Calibri"/>
              </a:rPr>
              <a:t>Share pre-trained nets</a:t>
            </a:r>
          </a:p>
        </p:txBody>
      </p:sp>
      <p:sp>
        <p:nvSpPr>
          <p:cNvPr id="56" name="Rectangle: Rounded Corners 55">
            <a:extLst>
              <a:ext uri="{FF2B5EF4-FFF2-40B4-BE49-F238E27FC236}">
                <a16:creationId xmlns:a16="http://schemas.microsoft.com/office/drawing/2014/main" id="{AC599904-6BAC-4AB4-8636-9A3D56556344}"/>
              </a:ext>
            </a:extLst>
          </p:cNvPr>
          <p:cNvSpPr/>
          <p:nvPr/>
        </p:nvSpPr>
        <p:spPr>
          <a:xfrm>
            <a:off x="3606799" y="2481942"/>
            <a:ext cx="6232071" cy="671286"/>
          </a:xfrm>
          <a:prstGeom prst="roundRect">
            <a:avLst/>
          </a:prstGeom>
          <a:solidFill>
            <a:srgbClr val="ED9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No longer true</a:t>
            </a:r>
          </a:p>
          <a:p>
            <a:pPr marL="1200150" lvl="2" indent="-285750">
              <a:buFont typeface="Arial"/>
              <a:buChar char="•"/>
            </a:pPr>
            <a:r>
              <a:rPr lang="en-US">
                <a:cs typeface="Calibri"/>
              </a:rPr>
              <a:t>Fastai &amp; keras libs MOOCs, etc</a:t>
            </a:r>
          </a:p>
        </p:txBody>
      </p:sp>
      <p:sp>
        <p:nvSpPr>
          <p:cNvPr id="57" name="Rectangle: Rounded Corners 56">
            <a:extLst>
              <a:ext uri="{FF2B5EF4-FFF2-40B4-BE49-F238E27FC236}">
                <a16:creationId xmlns:a16="http://schemas.microsoft.com/office/drawing/2014/main" id="{DEBFF458-DB96-4EA3-8725-193D3EFD6B5E}"/>
              </a:ext>
            </a:extLst>
          </p:cNvPr>
          <p:cNvSpPr/>
          <p:nvPr/>
        </p:nvSpPr>
        <p:spPr>
          <a:xfrm>
            <a:off x="3606798" y="3425370"/>
            <a:ext cx="6232071" cy="671286"/>
          </a:xfrm>
          <a:prstGeom prst="roundRect">
            <a:avLst/>
          </a:prstGeom>
          <a:solidFill>
            <a:srgbClr val="A1A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No longer true</a:t>
            </a:r>
            <a:endParaRPr lang="en-US"/>
          </a:p>
          <a:p>
            <a:pPr marL="1200150" lvl="2" indent="-285750">
              <a:buFont typeface="Arial"/>
              <a:buChar char="•"/>
            </a:pPr>
            <a:r>
              <a:rPr lang="en-US">
                <a:cs typeface="Calibri"/>
              </a:rPr>
              <a:t>SoTA for speech, structured data, time series...</a:t>
            </a:r>
          </a:p>
        </p:txBody>
      </p:sp>
      <p:sp>
        <p:nvSpPr>
          <p:cNvPr id="58" name="Rectangle: Rounded Corners 57">
            <a:extLst>
              <a:ext uri="{FF2B5EF4-FFF2-40B4-BE49-F238E27FC236}">
                <a16:creationId xmlns:a16="http://schemas.microsoft.com/office/drawing/2014/main" id="{58F66CEC-6639-4271-B4AB-7F0E984EE355}"/>
              </a:ext>
            </a:extLst>
          </p:cNvPr>
          <p:cNvSpPr/>
          <p:nvPr/>
        </p:nvSpPr>
        <p:spPr>
          <a:xfrm>
            <a:off x="3606797" y="4269011"/>
            <a:ext cx="6232071" cy="671286"/>
          </a:xfrm>
          <a:prstGeom prst="roundRect">
            <a:avLst/>
          </a:prstGeom>
          <a:solidFill>
            <a:srgbClr val="ED9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Was never true</a:t>
            </a:r>
            <a:endParaRPr lang="en-US"/>
          </a:p>
          <a:p>
            <a:pPr marL="1200150" lvl="2" indent="-285750">
              <a:buFont typeface="Arial"/>
              <a:buChar char="•"/>
            </a:pPr>
            <a:r>
              <a:rPr lang="en-US">
                <a:cs typeface="Calibri"/>
              </a:rPr>
              <a:t>… except for some research projects</a:t>
            </a:r>
          </a:p>
        </p:txBody>
      </p:sp>
      <p:sp>
        <p:nvSpPr>
          <p:cNvPr id="59" name="Rectangle: Rounded Corners 58">
            <a:extLst>
              <a:ext uri="{FF2B5EF4-FFF2-40B4-BE49-F238E27FC236}">
                <a16:creationId xmlns:a16="http://schemas.microsoft.com/office/drawing/2014/main" id="{5006535E-CF6B-4CC0-A816-AAFA945143D8}"/>
              </a:ext>
            </a:extLst>
          </p:cNvPr>
          <p:cNvSpPr/>
          <p:nvPr/>
        </p:nvSpPr>
        <p:spPr>
          <a:xfrm>
            <a:off x="3606796" y="5121725"/>
            <a:ext cx="6232071" cy="671286"/>
          </a:xfrm>
          <a:prstGeom prst="roundRect">
            <a:avLst/>
          </a:prstGeom>
          <a:solidFill>
            <a:srgbClr val="A1A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a:buChar char="•"/>
            </a:pPr>
            <a:r>
              <a:rPr lang="en-US">
                <a:cs typeface="Calibri"/>
              </a:rPr>
              <a:t>Who cares</a:t>
            </a:r>
          </a:p>
          <a:p>
            <a:pPr marL="1200150" lvl="2" indent="-285750">
              <a:buFont typeface="Arial"/>
              <a:buChar char="•"/>
            </a:pPr>
            <a:r>
              <a:rPr lang="en-US">
                <a:cs typeface="Calibri"/>
              </a:rPr>
              <a:t>Do you really want to build a brain</a:t>
            </a:r>
          </a:p>
        </p:txBody>
      </p:sp>
      <p:sp>
        <p:nvSpPr>
          <p:cNvPr id="46" name="Oval 45">
            <a:extLst>
              <a:ext uri="{FF2B5EF4-FFF2-40B4-BE49-F238E27FC236}">
                <a16:creationId xmlns:a16="http://schemas.microsoft.com/office/drawing/2014/main" id="{4F4BD178-118E-4002-91DA-3CF199A1FAAF}"/>
              </a:ext>
            </a:extLst>
          </p:cNvPr>
          <p:cNvSpPr/>
          <p:nvPr/>
        </p:nvSpPr>
        <p:spPr>
          <a:xfrm>
            <a:off x="2100943" y="223157"/>
            <a:ext cx="1569356" cy="1569356"/>
          </a:xfrm>
          <a:prstGeom prst="ellipse">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Black Box</a:t>
            </a:r>
            <a:endParaRPr lang="en-US"/>
          </a:p>
        </p:txBody>
      </p:sp>
      <p:sp>
        <p:nvSpPr>
          <p:cNvPr id="48" name="Oval 47">
            <a:extLst>
              <a:ext uri="{FF2B5EF4-FFF2-40B4-BE49-F238E27FC236}">
                <a16:creationId xmlns:a16="http://schemas.microsoft.com/office/drawing/2014/main" id="{21D60B87-64F5-444C-BC58-16B3BD8A6375}"/>
              </a:ext>
            </a:extLst>
          </p:cNvPr>
          <p:cNvSpPr/>
          <p:nvPr/>
        </p:nvSpPr>
        <p:spPr>
          <a:xfrm>
            <a:off x="2971799" y="1057728"/>
            <a:ext cx="1569356" cy="1569356"/>
          </a:xfrm>
          <a:prstGeom prst="ellipse">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Needs too much data</a:t>
            </a:r>
          </a:p>
        </p:txBody>
      </p:sp>
      <p:sp>
        <p:nvSpPr>
          <p:cNvPr id="49" name="Oval 48">
            <a:extLst>
              <a:ext uri="{FF2B5EF4-FFF2-40B4-BE49-F238E27FC236}">
                <a16:creationId xmlns:a16="http://schemas.microsoft.com/office/drawing/2014/main" id="{D49C6C6F-6DE2-4BC2-B21D-45585EB1CA80}"/>
              </a:ext>
            </a:extLst>
          </p:cNvPr>
          <p:cNvSpPr/>
          <p:nvPr/>
        </p:nvSpPr>
        <p:spPr>
          <a:xfrm>
            <a:off x="2100941" y="2001157"/>
            <a:ext cx="1569356" cy="1569356"/>
          </a:xfrm>
          <a:prstGeom prst="ellipse">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Needs ML PhD</a:t>
            </a:r>
            <a:endParaRPr lang="en-US"/>
          </a:p>
        </p:txBody>
      </p:sp>
      <p:sp>
        <p:nvSpPr>
          <p:cNvPr id="50" name="Oval 49">
            <a:extLst>
              <a:ext uri="{FF2B5EF4-FFF2-40B4-BE49-F238E27FC236}">
                <a16:creationId xmlns:a16="http://schemas.microsoft.com/office/drawing/2014/main" id="{0DC5BD46-0C5B-47CC-AC28-DB352455ACF3}"/>
              </a:ext>
            </a:extLst>
          </p:cNvPr>
          <p:cNvSpPr/>
          <p:nvPr/>
        </p:nvSpPr>
        <p:spPr>
          <a:xfrm>
            <a:off x="2999012" y="2890156"/>
            <a:ext cx="1569356" cy="1569356"/>
          </a:xfrm>
          <a:prstGeom prst="ellipse">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Only for vision</a:t>
            </a:r>
            <a:endParaRPr lang="en-US"/>
          </a:p>
        </p:txBody>
      </p:sp>
      <p:sp>
        <p:nvSpPr>
          <p:cNvPr id="51" name="Oval 50">
            <a:extLst>
              <a:ext uri="{FF2B5EF4-FFF2-40B4-BE49-F238E27FC236}">
                <a16:creationId xmlns:a16="http://schemas.microsoft.com/office/drawing/2014/main" id="{22F6154A-CD70-4944-AA34-84FAF70C3A96}"/>
              </a:ext>
            </a:extLst>
          </p:cNvPr>
          <p:cNvSpPr/>
          <p:nvPr/>
        </p:nvSpPr>
        <p:spPr>
          <a:xfrm>
            <a:off x="2100941" y="3788227"/>
            <a:ext cx="1569356" cy="1569356"/>
          </a:xfrm>
          <a:prstGeom prst="ellipse">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Needs lots of GPUS</a:t>
            </a:r>
            <a:endParaRPr lang="en-US"/>
          </a:p>
        </p:txBody>
      </p:sp>
      <p:sp>
        <p:nvSpPr>
          <p:cNvPr id="52" name="Oval 51">
            <a:extLst>
              <a:ext uri="{FF2B5EF4-FFF2-40B4-BE49-F238E27FC236}">
                <a16:creationId xmlns:a16="http://schemas.microsoft.com/office/drawing/2014/main" id="{71B5C6C3-17F1-454C-977D-0220D820DAAE}"/>
              </a:ext>
            </a:extLst>
          </p:cNvPr>
          <p:cNvSpPr/>
          <p:nvPr/>
        </p:nvSpPr>
        <p:spPr>
          <a:xfrm>
            <a:off x="2999013" y="4604656"/>
            <a:ext cx="1569356" cy="1569356"/>
          </a:xfrm>
          <a:prstGeom prst="ellipse">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"Not really AI"</a:t>
            </a:r>
            <a:endParaRPr lang="en-US"/>
          </a:p>
        </p:txBody>
      </p:sp>
      <p:sp>
        <p:nvSpPr>
          <p:cNvPr id="2" name="TextBox 1">
            <a:extLst>
              <a:ext uri="{FF2B5EF4-FFF2-40B4-BE49-F238E27FC236}">
                <a16:creationId xmlns:a16="http://schemas.microsoft.com/office/drawing/2014/main" id="{734284EC-3B2E-424E-BA0F-51433AEB1678}"/>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(2)</a:t>
            </a:r>
            <a:endParaRPr lang="en-US" dirty="0">
              <a:cs typeface="Calibri" panose="020F0502020204030204"/>
            </a:endParaRPr>
          </a:p>
        </p:txBody>
      </p:sp>
    </p:spTree>
    <p:extLst>
      <p:ext uri="{BB962C8B-B14F-4D97-AF65-F5344CB8AC3E}">
        <p14:creationId xmlns:p14="http://schemas.microsoft.com/office/powerpoint/2010/main" val="4105281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C54476-1821-43CD-A3A4-71C6F69F747E}"/>
              </a:ext>
            </a:extLst>
          </p:cNvPr>
          <p:cNvSpPr/>
          <p:nvPr/>
        </p:nvSpPr>
        <p:spPr>
          <a:xfrm>
            <a:off x="3175" y="3175"/>
            <a:ext cx="12191999"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b="1" u="sng">
              <a:solidFill>
                <a:srgbClr val="474747"/>
              </a:solidFill>
              <a:cs typeface="Calibri"/>
            </a:endParaRPr>
          </a:p>
        </p:txBody>
      </p:sp>
      <p:sp>
        <p:nvSpPr>
          <p:cNvPr id="4" name="TextBox 3">
            <a:extLst>
              <a:ext uri="{FF2B5EF4-FFF2-40B4-BE49-F238E27FC236}">
                <a16:creationId xmlns:a16="http://schemas.microsoft.com/office/drawing/2014/main" id="{08918608-BCFA-47D8-B2C3-DD4C9750D57C}"/>
              </a:ext>
            </a:extLst>
          </p:cNvPr>
          <p:cNvSpPr txBox="1"/>
          <p:nvPr/>
        </p:nvSpPr>
        <p:spPr>
          <a:xfrm>
            <a:off x="1694543" y="1449614"/>
            <a:ext cx="881198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CDCDC"/>
                </a:solidFill>
              </a:rPr>
              <a:t>1. Form a </a:t>
            </a:r>
            <a:r>
              <a:rPr lang="en-US">
                <a:solidFill>
                  <a:srgbClr val="474747"/>
                </a:solidFill>
              </a:rPr>
              <a:t>fastai study group</a:t>
            </a:r>
            <a:r>
              <a:rPr lang="en-US">
                <a:solidFill>
                  <a:srgbClr val="DCDCDC"/>
                </a:solidFill>
              </a:rPr>
              <a:t>, contribute to the fastai library</a:t>
            </a:r>
            <a:endParaRPr lang="en-US">
              <a:solidFill>
                <a:srgbClr val="DCDCDC"/>
              </a:solidFill>
              <a:cs typeface="Calibri"/>
            </a:endParaRPr>
          </a:p>
          <a:p>
            <a:r>
              <a:rPr lang="en-US">
                <a:solidFill>
                  <a:srgbClr val="DCDCDC"/>
                </a:solidFill>
              </a:rPr>
              <a:t>2. Making kick-ass RL tools, push RL research forward– work with Josiah on fastrl!</a:t>
            </a:r>
            <a:endParaRPr lang="en-US">
              <a:solidFill>
                <a:srgbClr val="DCDCDC"/>
              </a:solidFill>
              <a:cs typeface="Calibri"/>
            </a:endParaRPr>
          </a:p>
          <a:p>
            <a:r>
              <a:rPr lang="en-US">
                <a:solidFill>
                  <a:srgbClr val="DCDCDC"/>
                </a:solidFill>
              </a:rPr>
              <a:t>3. Unsupervised &amp; one-class learning in manufacturing on the MVTech dataset. [Stephen] I’m personally offering a $250 bounty on this.</a:t>
            </a:r>
            <a:endParaRPr lang="en-US">
              <a:solidFill>
                <a:srgbClr val="DCDCDC"/>
              </a:solidFill>
              <a:cs typeface="Calibri"/>
            </a:endParaRPr>
          </a:p>
          <a:p>
            <a:r>
              <a:rPr lang="en-US">
                <a:solidFill>
                  <a:srgbClr val="DCDCDC"/>
                </a:solidFill>
              </a:rPr>
              <a:t>4. Open problem in manufacturing and autonomous driving – supervised model health monitoring</a:t>
            </a:r>
            <a:endParaRPr lang="en-US">
              <a:solidFill>
                <a:srgbClr val="DCDCDC"/>
              </a:solidFill>
              <a:cs typeface="Calibri"/>
            </a:endParaRPr>
          </a:p>
          <a:p>
            <a:r>
              <a:rPr lang="en-US">
                <a:solidFill>
                  <a:srgbClr val="DCDCDC"/>
                </a:solidFill>
              </a:rPr>
              <a:t>- how do we know when a model is no longer performing well without labeling new data?</a:t>
            </a:r>
            <a:endParaRPr lang="en-US">
              <a:solidFill>
                <a:srgbClr val="DCDCDC"/>
              </a:solidFill>
              <a:cs typeface="Calibri"/>
            </a:endParaRPr>
          </a:p>
          <a:p>
            <a:r>
              <a:rPr lang="en-US">
                <a:solidFill>
                  <a:srgbClr val="DCDCDC"/>
                </a:solidFill>
              </a:rPr>
              <a:t>5. Create a CAIR Kaggle Team</a:t>
            </a:r>
            <a:endParaRPr lang="en-US">
              <a:solidFill>
                <a:srgbClr val="DCDCDC"/>
              </a:solidFill>
              <a:cs typeface="Calibri"/>
            </a:endParaRPr>
          </a:p>
          <a:p>
            <a:r>
              <a:rPr lang="en-US">
                <a:solidFill>
                  <a:srgbClr val="DCDCDC"/>
                </a:solidFill>
              </a:rPr>
              <a:t>6. Amazon DeepRacer team – I believe Dr. Shin is forming a team</a:t>
            </a:r>
            <a:endParaRPr lang="en-US">
              <a:solidFill>
                <a:srgbClr val="DCDCDC"/>
              </a:solidFill>
              <a:cs typeface="Calibri"/>
            </a:endParaRPr>
          </a:p>
          <a:p>
            <a:r>
              <a:rPr lang="en-US">
                <a:solidFill>
                  <a:srgbClr val="DCDCDC"/>
                </a:solidFill>
              </a:rPr>
              <a:t>7. Create high quality educational AI resources (videos, blogs, books)- happy to help as I have time.</a:t>
            </a:r>
            <a:endParaRPr lang="en-US">
              <a:solidFill>
                <a:srgbClr val="DCDCDC"/>
              </a:solidFill>
              <a:cs typeface="Calibri"/>
            </a:endParaRPr>
          </a:p>
          <a:p>
            <a:r>
              <a:rPr lang="en-US">
                <a:solidFill>
                  <a:srgbClr val="DCDCDC"/>
                </a:solidFill>
              </a:rPr>
              <a:t>8. Summer internship working with Stephen Welch &amp; Josiah at Mariner</a:t>
            </a:r>
            <a:endParaRPr lang="en-US">
              <a:solidFill>
                <a:srgbClr val="DCDCDC"/>
              </a:solidFill>
              <a:cs typeface="Calibri"/>
            </a:endParaRPr>
          </a:p>
          <a:p>
            <a:r>
              <a:rPr lang="en-US">
                <a:solidFill>
                  <a:srgbClr val="DCDCDC"/>
                </a:solidFill>
              </a:rPr>
              <a:t>9. Summer internship at Atrium working on AI for medical applications</a:t>
            </a:r>
            <a:endParaRPr lang="en-US">
              <a:solidFill>
                <a:srgbClr val="DCDCDC"/>
              </a:solidFill>
              <a:cs typeface="Calibri"/>
            </a:endParaRPr>
          </a:p>
        </p:txBody>
      </p:sp>
      <p:sp>
        <p:nvSpPr>
          <p:cNvPr id="7" name="TextBox 6">
            <a:extLst>
              <a:ext uri="{FF2B5EF4-FFF2-40B4-BE49-F238E27FC236}">
                <a16:creationId xmlns:a16="http://schemas.microsoft.com/office/drawing/2014/main" id="{0493BEF9-2F70-45B9-AD77-7CCB02EE8D41}"/>
              </a:ext>
            </a:extLst>
          </p:cNvPr>
          <p:cNvSpPr txBox="1"/>
          <p:nvPr/>
        </p:nvSpPr>
        <p:spPr>
          <a:xfrm>
            <a:off x="88901" y="152399"/>
            <a:ext cx="5265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CDCDC"/>
                </a:solidFill>
              </a:rPr>
              <a:t>*From Stephen Welch's 2/7/2020 CAIR  presentation</a:t>
            </a:r>
            <a:endParaRPr lang="en-US">
              <a:solidFill>
                <a:srgbClr val="DCDCDC"/>
              </a:solidFill>
              <a:cs typeface="Calibri"/>
            </a:endParaRPr>
          </a:p>
        </p:txBody>
      </p:sp>
      <p:sp>
        <p:nvSpPr>
          <p:cNvPr id="2" name="TextBox 1">
            <a:extLst>
              <a:ext uri="{FF2B5EF4-FFF2-40B4-BE49-F238E27FC236}">
                <a16:creationId xmlns:a16="http://schemas.microsoft.com/office/drawing/2014/main" id="{F265B66F-5B1E-425C-BD56-0328343B6A8A}"/>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(20)</a:t>
            </a:r>
          </a:p>
        </p:txBody>
      </p:sp>
    </p:spTree>
    <p:extLst>
      <p:ext uri="{BB962C8B-B14F-4D97-AF65-F5344CB8AC3E}">
        <p14:creationId xmlns:p14="http://schemas.microsoft.com/office/powerpoint/2010/main" val="24405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DCDCDC"/>
                </a:solidFill>
                <a:ea typeface="+mn-lt"/>
                <a:cs typeface="+mn-lt"/>
              </a:rPr>
              <a:t>Thank you!</a:t>
            </a:r>
            <a:endParaRPr lang="en-US" sz="3200">
              <a:solidFill>
                <a:srgbClr val="DCDCDC"/>
              </a:solidFill>
              <a:cs typeface="Calibri"/>
            </a:endParaRPr>
          </a:p>
        </p:txBody>
      </p:sp>
      <p:sp>
        <p:nvSpPr>
          <p:cNvPr id="2" name="TextBox 1">
            <a:extLst>
              <a:ext uri="{FF2B5EF4-FFF2-40B4-BE49-F238E27FC236}">
                <a16:creationId xmlns:a16="http://schemas.microsoft.com/office/drawing/2014/main" id="{C6CD3BF1-D458-4205-ABC3-332B7D271EC4}"/>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(21)</a:t>
            </a:r>
          </a:p>
        </p:txBody>
      </p:sp>
    </p:spTree>
    <p:extLst>
      <p:ext uri="{BB962C8B-B14F-4D97-AF65-F5344CB8AC3E}">
        <p14:creationId xmlns:p14="http://schemas.microsoft.com/office/powerpoint/2010/main" val="136619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1814" y="6484256"/>
            <a:ext cx="64080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Description from: </a:t>
            </a:r>
            <a:r>
              <a:rPr lang="en-US" sz="1400">
                <a:solidFill>
                  <a:srgbClr val="5C5C5C"/>
                </a:solidFill>
                <a:ea typeface="+mn-lt"/>
                <a:cs typeface="+mn-lt"/>
                <a:hlinkClick r:id="rId3"/>
              </a:rPr>
              <a:t>https://course.fast.ai/videos/?lesson=1</a:t>
            </a:r>
            <a:endParaRPr lang="en-US" sz="1400">
              <a:solidFill>
                <a:srgbClr val="5C5C5C"/>
              </a:solidFill>
              <a:cs typeface="Calibri"/>
            </a:endParaRPr>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1823357"/>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a typeface="+mn-lt"/>
                <a:cs typeface="+mn-lt"/>
              </a:rPr>
              <a:t>Making Deep Learning Accessible</a:t>
            </a:r>
            <a:endParaRPr lang="en-US" sz="3200">
              <a:cs typeface="Calibri"/>
            </a:endParaRPr>
          </a:p>
        </p:txBody>
      </p:sp>
      <p:sp>
        <p:nvSpPr>
          <p:cNvPr id="817" name="TextBox 816">
            <a:extLst>
              <a:ext uri="{FF2B5EF4-FFF2-40B4-BE49-F238E27FC236}">
                <a16:creationId xmlns:a16="http://schemas.microsoft.com/office/drawing/2014/main" id="{C56B7B81-EED7-46A5-847B-7762AF16CDC9}"/>
              </a:ext>
            </a:extLst>
          </p:cNvPr>
          <p:cNvSpPr txBox="1"/>
          <p:nvPr/>
        </p:nvSpPr>
        <p:spPr>
          <a:xfrm>
            <a:off x="1830614" y="2429328"/>
            <a:ext cx="274320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t>Software</a:t>
            </a:r>
          </a:p>
          <a:p>
            <a:r>
              <a:rPr lang="en-US">
                <a:ea typeface="+mn-lt"/>
                <a:cs typeface="+mn-lt"/>
              </a:rPr>
              <a:t>To make these available to use quickly, reliably, and with minimal code</a:t>
            </a:r>
            <a:endParaRPr lang="en-US"/>
          </a:p>
        </p:txBody>
      </p:sp>
      <p:sp>
        <p:nvSpPr>
          <p:cNvPr id="818" name="TextBox 817">
            <a:extLst>
              <a:ext uri="{FF2B5EF4-FFF2-40B4-BE49-F238E27FC236}">
                <a16:creationId xmlns:a16="http://schemas.microsoft.com/office/drawing/2014/main" id="{8A98CD5C-0FC2-4488-9319-7F958AB1BD96}"/>
              </a:ext>
            </a:extLst>
          </p:cNvPr>
          <p:cNvSpPr txBox="1"/>
          <p:nvPr/>
        </p:nvSpPr>
        <p:spPr>
          <a:xfrm>
            <a:off x="1830613" y="4143827"/>
            <a:ext cx="274320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ea typeface="+mn-lt"/>
                <a:cs typeface="+mn-lt"/>
              </a:rPr>
              <a:t>Research</a:t>
            </a:r>
            <a:endParaRPr lang="en-US" b="1" u="sng">
              <a:ea typeface="+mn-lt"/>
              <a:cs typeface="+mn-lt"/>
            </a:endParaRPr>
          </a:p>
          <a:p>
            <a:r>
              <a:rPr lang="en-US">
                <a:ea typeface="+mn-lt"/>
                <a:cs typeface="+mn-lt"/>
              </a:rPr>
              <a:t>Ways to make state of the art deep learning techniques more accessible</a:t>
            </a:r>
            <a:endParaRPr lang="en-US"/>
          </a:p>
        </p:txBody>
      </p:sp>
      <p:sp>
        <p:nvSpPr>
          <p:cNvPr id="819" name="TextBox 818">
            <a:extLst>
              <a:ext uri="{FF2B5EF4-FFF2-40B4-BE49-F238E27FC236}">
                <a16:creationId xmlns:a16="http://schemas.microsoft.com/office/drawing/2014/main" id="{B8D3B506-1749-4A40-89EB-C1307B1069D3}"/>
              </a:ext>
            </a:extLst>
          </p:cNvPr>
          <p:cNvSpPr txBox="1"/>
          <p:nvPr/>
        </p:nvSpPr>
        <p:spPr>
          <a:xfrm>
            <a:off x="7609113" y="2429327"/>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ea typeface="+mn-lt"/>
                <a:cs typeface="+mn-lt"/>
              </a:rPr>
              <a:t>Community</a:t>
            </a:r>
            <a:endParaRPr lang="en-US">
              <a:cs typeface="Calibri" panose="020F0502020204030204"/>
            </a:endParaRPr>
          </a:p>
          <a:p>
            <a:r>
              <a:rPr lang="en-US">
                <a:ea typeface="+mn-lt"/>
                <a:cs typeface="+mn-lt"/>
              </a:rPr>
              <a:t>So that we can all help each other</a:t>
            </a:r>
            <a:endParaRPr lang="en-US"/>
          </a:p>
        </p:txBody>
      </p:sp>
      <p:sp>
        <p:nvSpPr>
          <p:cNvPr id="820" name="TextBox 819">
            <a:extLst>
              <a:ext uri="{FF2B5EF4-FFF2-40B4-BE49-F238E27FC236}">
                <a16:creationId xmlns:a16="http://schemas.microsoft.com/office/drawing/2014/main" id="{E7215BF4-3B35-4E7B-8DA2-08BC652A1E31}"/>
              </a:ext>
            </a:extLst>
          </p:cNvPr>
          <p:cNvSpPr txBox="1"/>
          <p:nvPr/>
        </p:nvSpPr>
        <p:spPr>
          <a:xfrm>
            <a:off x="7609111" y="4143826"/>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ea typeface="+mn-lt"/>
                <a:cs typeface="+mn-lt"/>
              </a:rPr>
              <a:t>Education</a:t>
            </a:r>
            <a:endParaRPr lang="en-US" b="1" u="sng" dirty="0">
              <a:ea typeface="+mn-lt"/>
              <a:cs typeface="+mn-lt"/>
            </a:endParaRPr>
          </a:p>
          <a:p>
            <a:r>
              <a:rPr lang="en-US" dirty="0">
                <a:ea typeface="+mn-lt"/>
                <a:cs typeface="+mn-lt"/>
              </a:rPr>
              <a:t>So that as many people as possible use these</a:t>
            </a:r>
            <a:endParaRPr lang="en-US" dirty="0"/>
          </a:p>
        </p:txBody>
      </p:sp>
      <p:sp>
        <p:nvSpPr>
          <p:cNvPr id="3" name="TextBox 2">
            <a:extLst>
              <a:ext uri="{FF2B5EF4-FFF2-40B4-BE49-F238E27FC236}">
                <a16:creationId xmlns:a16="http://schemas.microsoft.com/office/drawing/2014/main" id="{D13122C7-BD81-446F-A9A1-4CDE9EAD4D21}"/>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(3)</a:t>
            </a:r>
            <a:endParaRPr lang="en-US" dirty="0"/>
          </a:p>
        </p:txBody>
      </p:sp>
    </p:spTree>
    <p:extLst>
      <p:ext uri="{BB962C8B-B14F-4D97-AF65-F5344CB8AC3E}">
        <p14:creationId xmlns:p14="http://schemas.microsoft.com/office/powerpoint/2010/main" val="200225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0D9CCE-3C78-4087-A620-A20917F07848}"/>
              </a:ext>
            </a:extLst>
          </p:cNvPr>
          <p:cNvSpPr/>
          <p:nvPr/>
        </p:nvSpPr>
        <p:spPr>
          <a:xfrm>
            <a:off x="3175" y="3175"/>
            <a:ext cx="3529794"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a typeface="+mn-lt"/>
                <a:cs typeface="+mn-lt"/>
              </a:rPr>
              <a:t>What is </a:t>
            </a:r>
            <a:r>
              <a:rPr lang="en-US" sz="3200" dirty="0" err="1">
                <a:ea typeface="+mn-lt"/>
                <a:cs typeface="+mn-lt"/>
              </a:rPr>
              <a:t>fastai</a:t>
            </a:r>
            <a:r>
              <a:rPr lang="en-US" sz="3200" dirty="0">
                <a:ea typeface="+mn-lt"/>
                <a:cs typeface="+mn-lt"/>
              </a:rPr>
              <a:t>?</a:t>
            </a:r>
            <a:endParaRPr lang="en-US" dirty="0"/>
          </a:p>
        </p:txBody>
      </p:sp>
      <p:sp>
        <p:nvSpPr>
          <p:cNvPr id="4" name="TextBox 3">
            <a:extLst>
              <a:ext uri="{FF2B5EF4-FFF2-40B4-BE49-F238E27FC236}">
                <a16:creationId xmlns:a16="http://schemas.microsoft.com/office/drawing/2014/main" id="{2134FEB8-44B5-4A9B-A24F-F0EBC9444B7B}"/>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(4)</a:t>
            </a:r>
          </a:p>
        </p:txBody>
      </p:sp>
      <p:pic>
        <p:nvPicPr>
          <p:cNvPr id="8" name="Picture 8" descr="A picture containing drawing&#10;&#10;Description generated with very high confidence">
            <a:extLst>
              <a:ext uri="{FF2B5EF4-FFF2-40B4-BE49-F238E27FC236}">
                <a16:creationId xmlns:a16="http://schemas.microsoft.com/office/drawing/2014/main" id="{9412482D-F987-4972-9871-8A30B6D5F397}"/>
              </a:ext>
            </a:extLst>
          </p:cNvPr>
          <p:cNvPicPr>
            <a:picLocks noChangeAspect="1"/>
          </p:cNvPicPr>
          <p:nvPr/>
        </p:nvPicPr>
        <p:blipFill>
          <a:blip r:embed="rId3"/>
          <a:stretch>
            <a:fillRect/>
          </a:stretch>
        </p:blipFill>
        <p:spPr>
          <a:xfrm>
            <a:off x="5034844" y="407711"/>
            <a:ext cx="2743200" cy="821466"/>
          </a:xfrm>
          <a:prstGeom prst="rect">
            <a:avLst/>
          </a:prstGeom>
        </p:spPr>
      </p:pic>
      <p:pic>
        <p:nvPicPr>
          <p:cNvPr id="10" name="Picture 10" descr="A picture containing drawing&#10;&#10;Description generated with very high confidence">
            <a:extLst>
              <a:ext uri="{FF2B5EF4-FFF2-40B4-BE49-F238E27FC236}">
                <a16:creationId xmlns:a16="http://schemas.microsoft.com/office/drawing/2014/main" id="{5594B273-D296-49E3-89EB-E11EFCA1DBA8}"/>
              </a:ext>
            </a:extLst>
          </p:cNvPr>
          <p:cNvPicPr>
            <a:picLocks noChangeAspect="1"/>
          </p:cNvPicPr>
          <p:nvPr/>
        </p:nvPicPr>
        <p:blipFill>
          <a:blip r:embed="rId4"/>
          <a:stretch>
            <a:fillRect/>
          </a:stretch>
        </p:blipFill>
        <p:spPr>
          <a:xfrm>
            <a:off x="5040314" y="1801284"/>
            <a:ext cx="2732263" cy="828322"/>
          </a:xfrm>
          <a:prstGeom prst="rect">
            <a:avLst/>
          </a:prstGeom>
        </p:spPr>
      </p:pic>
      <p:pic>
        <p:nvPicPr>
          <p:cNvPr id="12" name="Picture 12" descr="A picture containing clock, computer&#10;&#10;Description generated with very high confidence">
            <a:extLst>
              <a:ext uri="{FF2B5EF4-FFF2-40B4-BE49-F238E27FC236}">
                <a16:creationId xmlns:a16="http://schemas.microsoft.com/office/drawing/2014/main" id="{4BFF098B-E415-4240-98D3-9F0F262FA48B}"/>
              </a:ext>
            </a:extLst>
          </p:cNvPr>
          <p:cNvPicPr>
            <a:picLocks noChangeAspect="1"/>
          </p:cNvPicPr>
          <p:nvPr/>
        </p:nvPicPr>
        <p:blipFill>
          <a:blip r:embed="rId5"/>
          <a:stretch>
            <a:fillRect/>
          </a:stretch>
        </p:blipFill>
        <p:spPr>
          <a:xfrm>
            <a:off x="5034844" y="3193016"/>
            <a:ext cx="2743200" cy="1121079"/>
          </a:xfrm>
          <a:prstGeom prst="rect">
            <a:avLst/>
          </a:prstGeom>
        </p:spPr>
      </p:pic>
      <p:sp>
        <p:nvSpPr>
          <p:cNvPr id="15" name="TextBox 14">
            <a:extLst>
              <a:ext uri="{FF2B5EF4-FFF2-40B4-BE49-F238E27FC236}">
                <a16:creationId xmlns:a16="http://schemas.microsoft.com/office/drawing/2014/main" id="{A1918B04-DC37-48DF-9C56-B42C4EA2A76D}"/>
              </a:ext>
            </a:extLst>
          </p:cNvPr>
          <p:cNvSpPr txBox="1"/>
          <p:nvPr/>
        </p:nvSpPr>
        <p:spPr>
          <a:xfrm>
            <a:off x="8269158" y="6053867"/>
            <a:ext cx="341448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ea typeface="+mn-lt"/>
                <a:cs typeface="+mn-lt"/>
              </a:rPr>
              <a:t>[1] </a:t>
            </a:r>
            <a:r>
              <a:rPr lang="en-US" sz="1400" dirty="0">
                <a:ea typeface="+mn-lt"/>
                <a:cs typeface="+mn-lt"/>
                <a:hlinkClick r:id="rId6"/>
              </a:rPr>
              <a:t>https://pytorch.org/</a:t>
            </a:r>
          </a:p>
          <a:p>
            <a:r>
              <a:rPr lang="en-US" sz="1400" dirty="0">
                <a:solidFill>
                  <a:srgbClr val="5C5C5C"/>
                </a:solidFill>
                <a:ea typeface="+mn-lt"/>
                <a:cs typeface="+mn-lt"/>
              </a:rPr>
              <a:t>[2] </a:t>
            </a:r>
            <a:r>
              <a:rPr lang="en-US" sz="1400" dirty="0">
                <a:ea typeface="+mn-lt"/>
                <a:cs typeface="+mn-lt"/>
                <a:hlinkClick r:id="rId7"/>
              </a:rPr>
              <a:t>https://python.org/</a:t>
            </a:r>
            <a:r>
              <a:rPr lang="en-US" sz="1400" dirty="0">
                <a:ea typeface="+mn-lt"/>
                <a:cs typeface="+mn-lt"/>
              </a:rPr>
              <a:t> </a:t>
            </a:r>
          </a:p>
          <a:p>
            <a:r>
              <a:rPr lang="en-US" sz="1400" dirty="0">
                <a:solidFill>
                  <a:srgbClr val="5C5C5C"/>
                </a:solidFill>
                <a:ea typeface="+mn-lt"/>
                <a:cs typeface="+mn-lt"/>
              </a:rPr>
              <a:t>[3] </a:t>
            </a:r>
            <a:r>
              <a:rPr lang="en-US" sz="1400" dirty="0">
                <a:ea typeface="+mn-lt"/>
                <a:cs typeface="+mn-lt"/>
                <a:hlinkClick r:id="rId8"/>
              </a:rPr>
              <a:t>https://jupyter.org/</a:t>
            </a:r>
            <a:endParaRPr lang="en-US" sz="1400">
              <a:ea typeface="+mn-lt"/>
              <a:cs typeface="+mn-lt"/>
            </a:endParaRPr>
          </a:p>
        </p:txBody>
      </p:sp>
      <p:pic>
        <p:nvPicPr>
          <p:cNvPr id="16" name="Picture 16" descr="A picture containing drawing&#10;&#10;Description generated with very high confidence">
            <a:extLst>
              <a:ext uri="{FF2B5EF4-FFF2-40B4-BE49-F238E27FC236}">
                <a16:creationId xmlns:a16="http://schemas.microsoft.com/office/drawing/2014/main" id="{0FEB59D9-73BB-43F4-AAF3-D2408709E521}"/>
              </a:ext>
            </a:extLst>
          </p:cNvPr>
          <p:cNvPicPr>
            <a:picLocks noChangeAspect="1"/>
          </p:cNvPicPr>
          <p:nvPr/>
        </p:nvPicPr>
        <p:blipFill>
          <a:blip r:embed="rId9"/>
          <a:stretch>
            <a:fillRect/>
          </a:stretch>
        </p:blipFill>
        <p:spPr>
          <a:xfrm>
            <a:off x="5406319" y="4890910"/>
            <a:ext cx="2000250" cy="914400"/>
          </a:xfrm>
          <a:prstGeom prst="rect">
            <a:avLst/>
          </a:prstGeom>
        </p:spPr>
      </p:pic>
      <p:sp>
        <p:nvSpPr>
          <p:cNvPr id="20" name="Plus Sign 19">
            <a:extLst>
              <a:ext uri="{FF2B5EF4-FFF2-40B4-BE49-F238E27FC236}">
                <a16:creationId xmlns:a16="http://schemas.microsoft.com/office/drawing/2014/main" id="{DBC4E36B-3A9F-4F99-8987-09E7B83C2E07}"/>
              </a:ext>
            </a:extLst>
          </p:cNvPr>
          <p:cNvSpPr/>
          <p:nvPr/>
        </p:nvSpPr>
        <p:spPr>
          <a:xfrm>
            <a:off x="6190897" y="2719564"/>
            <a:ext cx="423334" cy="423334"/>
          </a:xfrm>
          <a:prstGeom prst="mathPlus">
            <a:avLst/>
          </a:prstGeom>
          <a:solidFill>
            <a:srgbClr val="5C5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lus Sign 20">
            <a:extLst>
              <a:ext uri="{FF2B5EF4-FFF2-40B4-BE49-F238E27FC236}">
                <a16:creationId xmlns:a16="http://schemas.microsoft.com/office/drawing/2014/main" id="{E86EC70F-CDC6-433A-90D5-4F45DA63E70E}"/>
              </a:ext>
            </a:extLst>
          </p:cNvPr>
          <p:cNvSpPr/>
          <p:nvPr/>
        </p:nvSpPr>
        <p:spPr>
          <a:xfrm>
            <a:off x="6190897" y="1322564"/>
            <a:ext cx="423334" cy="423334"/>
          </a:xfrm>
          <a:prstGeom prst="mathPlus">
            <a:avLst/>
          </a:prstGeom>
          <a:solidFill>
            <a:srgbClr val="5C5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quals 21">
            <a:extLst>
              <a:ext uri="{FF2B5EF4-FFF2-40B4-BE49-F238E27FC236}">
                <a16:creationId xmlns:a16="http://schemas.microsoft.com/office/drawing/2014/main" id="{3A84470E-DB7A-41C4-88AA-4C34791237A2}"/>
              </a:ext>
            </a:extLst>
          </p:cNvPr>
          <p:cNvSpPr/>
          <p:nvPr/>
        </p:nvSpPr>
        <p:spPr>
          <a:xfrm>
            <a:off x="6192661" y="4414661"/>
            <a:ext cx="409223" cy="409223"/>
          </a:xfrm>
          <a:prstGeom prst="mathEqual">
            <a:avLst/>
          </a:prstGeom>
          <a:solidFill>
            <a:srgbClr val="5C5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B1309212-71A0-4C66-97CF-8B645D92E056}"/>
              </a:ext>
            </a:extLst>
          </p:cNvPr>
          <p:cNvSpPr txBox="1"/>
          <p:nvPr/>
        </p:nvSpPr>
        <p:spPr>
          <a:xfrm>
            <a:off x="8603947" y="6348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Popular ML library</a:t>
            </a:r>
            <a:endParaRPr lang="en-US" dirty="0"/>
          </a:p>
        </p:txBody>
      </p:sp>
      <p:sp>
        <p:nvSpPr>
          <p:cNvPr id="26" name="TextBox 25">
            <a:extLst>
              <a:ext uri="{FF2B5EF4-FFF2-40B4-BE49-F238E27FC236}">
                <a16:creationId xmlns:a16="http://schemas.microsoft.com/office/drawing/2014/main" id="{99BF89C5-D63B-49BC-9188-F43980B166D0}"/>
              </a:ext>
            </a:extLst>
          </p:cNvPr>
          <p:cNvSpPr txBox="1"/>
          <p:nvPr/>
        </p:nvSpPr>
        <p:spPr>
          <a:xfrm>
            <a:off x="8603947" y="189075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One of the most popular programming languages </a:t>
            </a:r>
            <a:endParaRPr lang="en-US" dirty="0"/>
          </a:p>
        </p:txBody>
      </p:sp>
      <p:sp>
        <p:nvSpPr>
          <p:cNvPr id="27" name="TextBox 26">
            <a:extLst>
              <a:ext uri="{FF2B5EF4-FFF2-40B4-BE49-F238E27FC236}">
                <a16:creationId xmlns:a16="http://schemas.microsoft.com/office/drawing/2014/main" id="{0032C9F5-68FF-40DA-8EC9-C007AD767D79}"/>
              </a:ext>
            </a:extLst>
          </p:cNvPr>
          <p:cNvSpPr txBox="1"/>
          <p:nvPr/>
        </p:nvSpPr>
        <p:spPr>
          <a:xfrm>
            <a:off x="8603947" y="342886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Different from classical programming. "</a:t>
            </a:r>
            <a:r>
              <a:rPr lang="en-US" b="1" dirty="0">
                <a:cs typeface="Calibri"/>
              </a:rPr>
              <a:t>friendlier"</a:t>
            </a:r>
            <a:r>
              <a:rPr lang="en-US" dirty="0">
                <a:cs typeface="Calibri"/>
              </a:rPr>
              <a:t>.</a:t>
            </a:r>
            <a:endParaRPr lang="en-US" dirty="0"/>
          </a:p>
        </p:txBody>
      </p:sp>
    </p:spTree>
    <p:extLst>
      <p:ext uri="{BB962C8B-B14F-4D97-AF65-F5344CB8AC3E}">
        <p14:creationId xmlns:p14="http://schemas.microsoft.com/office/powerpoint/2010/main" val="232930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737">
            <a:extLst>
              <a:ext uri="{FF2B5EF4-FFF2-40B4-BE49-F238E27FC236}">
                <a16:creationId xmlns:a16="http://schemas.microsoft.com/office/drawing/2014/main" id="{A38D3097-3B30-4D40-82B4-28DAE70F01FF}"/>
              </a:ext>
            </a:extLst>
          </p:cNvPr>
          <p:cNvSpPr txBox="1"/>
          <p:nvPr/>
        </p:nvSpPr>
        <p:spPr>
          <a:xfrm>
            <a:off x="-1814" y="6484256"/>
            <a:ext cx="64080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Description from: </a:t>
            </a:r>
            <a:r>
              <a:rPr lang="en-US" sz="1400">
                <a:solidFill>
                  <a:srgbClr val="5C5C5C"/>
                </a:solidFill>
                <a:ea typeface="+mn-lt"/>
                <a:cs typeface="+mn-lt"/>
                <a:hlinkClick r:id="rId3"/>
              </a:rPr>
              <a:t>https://course.fast.ai/videos/?lesson=1</a:t>
            </a:r>
            <a:endParaRPr lang="en-US" sz="1400">
              <a:solidFill>
                <a:srgbClr val="5C5C5C"/>
              </a:solidFill>
              <a:cs typeface="Calibri"/>
            </a:endParaRPr>
          </a:p>
        </p:txBody>
      </p:sp>
      <p:sp>
        <p:nvSpPr>
          <p:cNvPr id="774" name="Rectangle 773">
            <a:extLst>
              <a:ext uri="{FF2B5EF4-FFF2-40B4-BE49-F238E27FC236}">
                <a16:creationId xmlns:a16="http://schemas.microsoft.com/office/drawing/2014/main" id="{1DED502F-D6C0-4594-A311-1308AA1ABEBD}"/>
              </a:ext>
            </a:extLst>
          </p:cNvPr>
          <p:cNvSpPr/>
          <p:nvPr/>
        </p:nvSpPr>
        <p:spPr>
          <a:xfrm>
            <a:off x="3175" y="3175"/>
            <a:ext cx="12191999" cy="1823357"/>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a typeface="+mn-lt"/>
                <a:cs typeface="+mn-lt"/>
              </a:rPr>
              <a:t>Who is fastai for?</a:t>
            </a:r>
            <a:endParaRPr lang="en-US" dirty="0" err="1"/>
          </a:p>
        </p:txBody>
      </p:sp>
      <p:sp>
        <p:nvSpPr>
          <p:cNvPr id="818" name="TextBox 817">
            <a:extLst>
              <a:ext uri="{FF2B5EF4-FFF2-40B4-BE49-F238E27FC236}">
                <a16:creationId xmlns:a16="http://schemas.microsoft.com/office/drawing/2014/main" id="{8A98CD5C-0FC2-4488-9319-7F958AB1BD96}"/>
              </a:ext>
            </a:extLst>
          </p:cNvPr>
          <p:cNvSpPr txBox="1"/>
          <p:nvPr/>
        </p:nvSpPr>
        <p:spPr>
          <a:xfrm>
            <a:off x="1830613" y="2356420"/>
            <a:ext cx="274320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ea typeface="+mn-lt"/>
                <a:cs typeface="+mn-lt"/>
              </a:rPr>
              <a:t>Newbie's</a:t>
            </a:r>
            <a:endParaRPr lang="en-US" b="1" u="sng" dirty="0">
              <a:ea typeface="+mn-lt"/>
              <a:cs typeface="+mn-lt"/>
            </a:endParaRPr>
          </a:p>
          <a:p>
            <a:r>
              <a:rPr lang="en-US" dirty="0">
                <a:cs typeface="Calibri"/>
              </a:rPr>
              <a:t>Tied to a course for anybody to learn from</a:t>
            </a:r>
          </a:p>
          <a:p>
            <a:endParaRPr lang="en-US" dirty="0">
              <a:cs typeface="Calibri"/>
            </a:endParaRPr>
          </a:p>
          <a:p>
            <a:r>
              <a:rPr lang="en-US" dirty="0">
                <a:cs typeface="Calibri"/>
              </a:rPr>
              <a:t>No math required to get into ML</a:t>
            </a:r>
          </a:p>
          <a:p>
            <a:endParaRPr lang="en-US" dirty="0">
              <a:cs typeface="Calibri"/>
            </a:endParaRPr>
          </a:p>
          <a:p>
            <a:r>
              <a:rPr lang="en-US" dirty="0" err="1">
                <a:cs typeface="Calibri"/>
              </a:rPr>
              <a:t>Jupyter</a:t>
            </a:r>
            <a:r>
              <a:rPr lang="en-US" dirty="0">
                <a:cs typeface="Calibri"/>
              </a:rPr>
              <a:t> notebooks are far friendlier than most IDEs</a:t>
            </a:r>
          </a:p>
        </p:txBody>
      </p:sp>
      <p:sp>
        <p:nvSpPr>
          <p:cNvPr id="820" name="TextBox 819">
            <a:extLst>
              <a:ext uri="{FF2B5EF4-FFF2-40B4-BE49-F238E27FC236}">
                <a16:creationId xmlns:a16="http://schemas.microsoft.com/office/drawing/2014/main" id="{E7215BF4-3B35-4E7B-8DA2-08BC652A1E31}"/>
              </a:ext>
            </a:extLst>
          </p:cNvPr>
          <p:cNvSpPr txBox="1"/>
          <p:nvPr/>
        </p:nvSpPr>
        <p:spPr>
          <a:xfrm>
            <a:off x="7627926" y="2356419"/>
            <a:ext cx="350519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ea typeface="+mn-lt"/>
                <a:cs typeface="+mn-lt"/>
              </a:rPr>
              <a:t>Experienced Data Scientists</a:t>
            </a:r>
            <a:endParaRPr lang="en-US" b="1" u="sng" dirty="0" err="1">
              <a:ea typeface="+mn-lt"/>
              <a:cs typeface="+mn-lt"/>
            </a:endParaRPr>
          </a:p>
          <a:p>
            <a:r>
              <a:rPr lang="en-US" dirty="0">
                <a:ea typeface="+mn-lt"/>
                <a:cs typeface="+mn-lt"/>
              </a:rPr>
              <a:t>Existing API code for pipelining</a:t>
            </a:r>
          </a:p>
          <a:p>
            <a:endParaRPr lang="en-US" dirty="0">
              <a:ea typeface="+mn-lt"/>
              <a:cs typeface="+mn-lt"/>
            </a:endParaRPr>
          </a:p>
          <a:p>
            <a:r>
              <a:rPr lang="en-US" dirty="0">
                <a:ea typeface="+mn-lt"/>
                <a:cs typeface="+mn-lt"/>
              </a:rPr>
              <a:t>Easy comparison between other models</a:t>
            </a:r>
          </a:p>
          <a:p>
            <a:endParaRPr lang="en-US" dirty="0">
              <a:ea typeface="+mn-lt"/>
              <a:cs typeface="+mn-lt"/>
            </a:endParaRPr>
          </a:p>
          <a:p>
            <a:r>
              <a:rPr lang="en-US" dirty="0">
                <a:ea typeface="+mn-lt"/>
                <a:cs typeface="+mn-lt"/>
              </a:rPr>
              <a:t>Attached course goes into detailed topics</a:t>
            </a:r>
          </a:p>
          <a:p>
            <a:endParaRPr lang="en-US" dirty="0">
              <a:ea typeface="+mn-lt"/>
              <a:cs typeface="+mn-lt"/>
            </a:endParaRPr>
          </a:p>
          <a:p>
            <a:r>
              <a:rPr lang="en-US" dirty="0">
                <a:ea typeface="+mn-lt"/>
                <a:cs typeface="+mn-lt"/>
              </a:rPr>
              <a:t>Established codebase to build on top of</a:t>
            </a:r>
          </a:p>
        </p:txBody>
      </p:sp>
      <p:sp>
        <p:nvSpPr>
          <p:cNvPr id="3" name="TextBox 2">
            <a:extLst>
              <a:ext uri="{FF2B5EF4-FFF2-40B4-BE49-F238E27FC236}">
                <a16:creationId xmlns:a16="http://schemas.microsoft.com/office/drawing/2014/main" id="{D13122C7-BD81-446F-A9A1-4CDE9EAD4D21}"/>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(5)</a:t>
            </a:r>
            <a:endParaRPr lang="en-US" dirty="0"/>
          </a:p>
        </p:txBody>
      </p:sp>
    </p:spTree>
    <p:extLst>
      <p:ext uri="{BB962C8B-B14F-4D97-AF65-F5344CB8AC3E}">
        <p14:creationId xmlns:p14="http://schemas.microsoft.com/office/powerpoint/2010/main" val="896133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3122C7-BD81-446F-A9A1-4CDE9EAD4D21}"/>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(6)</a:t>
            </a:r>
            <a:endParaRPr lang="en-US" dirty="0"/>
          </a:p>
        </p:txBody>
      </p:sp>
      <p:sp>
        <p:nvSpPr>
          <p:cNvPr id="9" name="Arrow: Chevron 8">
            <a:extLst>
              <a:ext uri="{FF2B5EF4-FFF2-40B4-BE49-F238E27FC236}">
                <a16:creationId xmlns:a16="http://schemas.microsoft.com/office/drawing/2014/main" id="{27662787-8920-4C8F-A547-CCB0B70F0410}"/>
              </a:ext>
            </a:extLst>
          </p:cNvPr>
          <p:cNvSpPr/>
          <p:nvPr/>
        </p:nvSpPr>
        <p:spPr>
          <a:xfrm>
            <a:off x="1535683" y="2838609"/>
            <a:ext cx="2615258" cy="1185333"/>
          </a:xfrm>
          <a:prstGeom prst="chevron">
            <a:avLst/>
          </a:prstGeom>
          <a:solidFill>
            <a:srgbClr val="E357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474747"/>
                </a:solidFill>
                <a:cs typeface="Calibri"/>
              </a:rPr>
              <a:t>DataBunch</a:t>
            </a:r>
            <a:endParaRPr lang="en-US" b="1">
              <a:solidFill>
                <a:srgbClr val="474747"/>
              </a:solidFill>
              <a:cs typeface="Calibri" panose="020F0502020204030204"/>
            </a:endParaRPr>
          </a:p>
        </p:txBody>
      </p:sp>
      <p:sp>
        <p:nvSpPr>
          <p:cNvPr id="16" name="Arrow: Chevron 15">
            <a:extLst>
              <a:ext uri="{FF2B5EF4-FFF2-40B4-BE49-F238E27FC236}">
                <a16:creationId xmlns:a16="http://schemas.microsoft.com/office/drawing/2014/main" id="{6F7CE5AA-96CA-4966-A947-56BA50E9BDCD}"/>
              </a:ext>
            </a:extLst>
          </p:cNvPr>
          <p:cNvSpPr/>
          <p:nvPr/>
        </p:nvSpPr>
        <p:spPr>
          <a:xfrm>
            <a:off x="3774646" y="2838609"/>
            <a:ext cx="2615258" cy="1185333"/>
          </a:xfrm>
          <a:prstGeom prst="chevron">
            <a:avLst/>
          </a:prstGeom>
          <a:solidFill>
            <a:srgbClr val="E357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474747"/>
                </a:solidFill>
                <a:cs typeface="Calibri"/>
              </a:rPr>
              <a:t>Learner</a:t>
            </a:r>
            <a:endParaRPr lang="en-US" b="1" dirty="0">
              <a:solidFill>
                <a:srgbClr val="474747"/>
              </a:solidFill>
              <a:cs typeface="Calibri" panose="020F0502020204030204"/>
            </a:endParaRPr>
          </a:p>
        </p:txBody>
      </p:sp>
      <p:sp>
        <p:nvSpPr>
          <p:cNvPr id="17" name="Arrow: Chevron 16">
            <a:extLst>
              <a:ext uri="{FF2B5EF4-FFF2-40B4-BE49-F238E27FC236}">
                <a16:creationId xmlns:a16="http://schemas.microsoft.com/office/drawing/2014/main" id="{7A967F61-2BC3-45BD-946B-7053601E1E6E}"/>
              </a:ext>
            </a:extLst>
          </p:cNvPr>
          <p:cNvSpPr/>
          <p:nvPr/>
        </p:nvSpPr>
        <p:spPr>
          <a:xfrm>
            <a:off x="6032423" y="2838609"/>
            <a:ext cx="2615258" cy="1185333"/>
          </a:xfrm>
          <a:prstGeom prst="chevron">
            <a:avLst/>
          </a:prstGeom>
          <a:solidFill>
            <a:srgbClr val="E357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474747"/>
                </a:solidFill>
                <a:cs typeface="Calibri"/>
              </a:rPr>
              <a:t>Model</a:t>
            </a:r>
            <a:endParaRPr lang="en-US" b="1" dirty="0">
              <a:solidFill>
                <a:srgbClr val="474747"/>
              </a:solidFill>
              <a:cs typeface="Calibri" panose="020F0502020204030204"/>
            </a:endParaRPr>
          </a:p>
        </p:txBody>
      </p:sp>
      <p:sp>
        <p:nvSpPr>
          <p:cNvPr id="18" name="Arrow: Chevron 17">
            <a:extLst>
              <a:ext uri="{FF2B5EF4-FFF2-40B4-BE49-F238E27FC236}">
                <a16:creationId xmlns:a16="http://schemas.microsoft.com/office/drawing/2014/main" id="{C2E3CBDE-269A-4774-9D10-9D180F2D2256}"/>
              </a:ext>
            </a:extLst>
          </p:cNvPr>
          <p:cNvSpPr/>
          <p:nvPr/>
        </p:nvSpPr>
        <p:spPr>
          <a:xfrm>
            <a:off x="8280793" y="2838609"/>
            <a:ext cx="2728146" cy="1185333"/>
          </a:xfrm>
          <a:prstGeom prst="chevron">
            <a:avLst/>
          </a:prstGeom>
          <a:solidFill>
            <a:srgbClr val="E357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474747"/>
                </a:solidFill>
                <a:cs typeface="Calibri"/>
              </a:rPr>
              <a:t>Interpretation</a:t>
            </a:r>
            <a:endParaRPr lang="en-US" b="1" dirty="0">
              <a:solidFill>
                <a:srgbClr val="474747"/>
              </a:solidFill>
              <a:cs typeface="Calibri" panose="020F0502020204030204"/>
            </a:endParaRPr>
          </a:p>
        </p:txBody>
      </p:sp>
      <p:sp>
        <p:nvSpPr>
          <p:cNvPr id="10" name="TextBox 9">
            <a:extLst>
              <a:ext uri="{FF2B5EF4-FFF2-40B4-BE49-F238E27FC236}">
                <a16:creationId xmlns:a16="http://schemas.microsoft.com/office/drawing/2014/main" id="{B30E3157-7991-4A4B-9D25-17D0671542F1}"/>
              </a:ext>
            </a:extLst>
          </p:cNvPr>
          <p:cNvSpPr txBox="1"/>
          <p:nvPr/>
        </p:nvSpPr>
        <p:spPr>
          <a:xfrm>
            <a:off x="1473133" y="905328"/>
            <a:ext cx="274320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t>DataBunch</a:t>
            </a:r>
            <a:endParaRPr lang="en-US" sz="2000" b="1" u="sng" dirty="0">
              <a:cs typeface="Calibri"/>
            </a:endParaRPr>
          </a:p>
          <a:p>
            <a:pPr marL="285750" indent="-285750">
              <a:buFont typeface="Arial"/>
              <a:buChar char="•"/>
            </a:pPr>
            <a:r>
              <a:rPr lang="en-US" dirty="0">
                <a:cs typeface="Calibri"/>
              </a:rPr>
              <a:t>Images, text, audio</a:t>
            </a:r>
          </a:p>
          <a:p>
            <a:pPr marL="285750" indent="-285750">
              <a:buFont typeface="Arial"/>
              <a:buChar char="•"/>
            </a:pPr>
            <a:r>
              <a:rPr lang="en-US" dirty="0">
                <a:cs typeface="Calibri"/>
              </a:rPr>
              <a:t>Data transformation</a:t>
            </a:r>
          </a:p>
          <a:p>
            <a:pPr marL="285750" indent="-285750">
              <a:buFont typeface="Arial"/>
              <a:buChar char="•"/>
            </a:pPr>
            <a:r>
              <a:rPr lang="en-US" dirty="0">
                <a:cs typeface="Calibri"/>
              </a:rPr>
              <a:t>Data analysis</a:t>
            </a:r>
          </a:p>
        </p:txBody>
      </p:sp>
      <p:sp>
        <p:nvSpPr>
          <p:cNvPr id="21" name="TextBox 20">
            <a:extLst>
              <a:ext uri="{FF2B5EF4-FFF2-40B4-BE49-F238E27FC236}">
                <a16:creationId xmlns:a16="http://schemas.microsoft.com/office/drawing/2014/main" id="{428B6C0B-7B26-4194-8AB2-A31AF46F6708}"/>
              </a:ext>
            </a:extLst>
          </p:cNvPr>
          <p:cNvSpPr txBox="1"/>
          <p:nvPr/>
        </p:nvSpPr>
        <p:spPr>
          <a:xfrm>
            <a:off x="3712096" y="4734143"/>
            <a:ext cx="274320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t>Learner</a:t>
            </a:r>
            <a:endParaRPr lang="en-US" sz="2000" b="1" u="sng" dirty="0" err="1">
              <a:cs typeface="Calibri"/>
            </a:endParaRPr>
          </a:p>
          <a:p>
            <a:pPr marL="285750" indent="-285750">
              <a:buFont typeface="Arial"/>
              <a:buChar char="•"/>
            </a:pPr>
            <a:r>
              <a:rPr lang="en-US" dirty="0">
                <a:cs typeface="Calibri"/>
              </a:rPr>
              <a:t>Contains everything</a:t>
            </a:r>
          </a:p>
          <a:p>
            <a:pPr marL="285750" indent="-285750">
              <a:buFont typeface="Arial"/>
              <a:buChar char="•"/>
            </a:pPr>
            <a:r>
              <a:rPr lang="en-US" dirty="0">
                <a:cs typeface="Calibri"/>
              </a:rPr>
              <a:t>Says how and when things should happen</a:t>
            </a:r>
          </a:p>
        </p:txBody>
      </p:sp>
      <p:sp>
        <p:nvSpPr>
          <p:cNvPr id="22" name="TextBox 21">
            <a:extLst>
              <a:ext uri="{FF2B5EF4-FFF2-40B4-BE49-F238E27FC236}">
                <a16:creationId xmlns:a16="http://schemas.microsoft.com/office/drawing/2014/main" id="{8E162C9B-9DF3-4976-81E8-041B6F95C303}"/>
              </a:ext>
            </a:extLst>
          </p:cNvPr>
          <p:cNvSpPr txBox="1"/>
          <p:nvPr/>
        </p:nvSpPr>
        <p:spPr>
          <a:xfrm>
            <a:off x="5715874" y="905328"/>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cs typeface="Calibri"/>
              </a:rPr>
              <a:t>Model</a:t>
            </a:r>
          </a:p>
          <a:p>
            <a:pPr marL="285750" indent="-285750">
              <a:buFont typeface="Arial"/>
              <a:buChar char="•"/>
            </a:pPr>
            <a:r>
              <a:rPr lang="en-US" dirty="0">
                <a:cs typeface="Calibri"/>
              </a:rPr>
              <a:t>Neural net being trained</a:t>
            </a:r>
          </a:p>
          <a:p>
            <a:pPr marL="285750" indent="-285750">
              <a:buFont typeface="Arial"/>
              <a:buChar char="•"/>
            </a:pPr>
            <a:r>
              <a:rPr lang="en-US" dirty="0">
                <a:cs typeface="Calibri"/>
              </a:rPr>
              <a:t>Atomic and portable</a:t>
            </a:r>
          </a:p>
        </p:txBody>
      </p:sp>
      <p:sp>
        <p:nvSpPr>
          <p:cNvPr id="23" name="TextBox 22">
            <a:extLst>
              <a:ext uri="{FF2B5EF4-FFF2-40B4-BE49-F238E27FC236}">
                <a16:creationId xmlns:a16="http://schemas.microsoft.com/office/drawing/2014/main" id="{6DF75506-3A99-46B2-8192-DB155A26F3CE}"/>
              </a:ext>
            </a:extLst>
          </p:cNvPr>
          <p:cNvSpPr txBox="1"/>
          <p:nvPr/>
        </p:nvSpPr>
        <p:spPr>
          <a:xfrm>
            <a:off x="8274689" y="4734143"/>
            <a:ext cx="2743200"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cs typeface="Calibri"/>
              </a:rPr>
              <a:t>Interpretation</a:t>
            </a:r>
          </a:p>
          <a:p>
            <a:pPr marL="285750" indent="-285750">
              <a:buFont typeface="Arial"/>
              <a:buChar char="•"/>
            </a:pPr>
            <a:r>
              <a:rPr lang="en-US" dirty="0">
                <a:cs typeface="Calibri"/>
              </a:rPr>
              <a:t>Post training quick analysis of model performance, troubleshooting </a:t>
            </a:r>
          </a:p>
        </p:txBody>
      </p:sp>
    </p:spTree>
    <p:extLst>
      <p:ext uri="{BB962C8B-B14F-4D97-AF65-F5344CB8AC3E}">
        <p14:creationId xmlns:p14="http://schemas.microsoft.com/office/powerpoint/2010/main" val="2473994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0D9CCE-3C78-4087-A620-A20917F07848}"/>
              </a:ext>
            </a:extLst>
          </p:cNvPr>
          <p:cNvSpPr/>
          <p:nvPr/>
        </p:nvSpPr>
        <p:spPr>
          <a:xfrm>
            <a:off x="3175" y="3175"/>
            <a:ext cx="3529794" cy="6857999"/>
          </a:xfrm>
          <a:prstGeom prst="rect">
            <a:avLst/>
          </a:prstGeom>
          <a:solidFill>
            <a:srgbClr val="E04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ea typeface="+mn-lt"/>
                <a:cs typeface="+mn-lt"/>
              </a:rPr>
              <a:t>fastai</a:t>
            </a:r>
          </a:p>
          <a:p>
            <a:pPr algn="ctr"/>
            <a:r>
              <a:rPr lang="en-US" sz="3200" dirty="0">
                <a:cs typeface="Calibri"/>
              </a:rPr>
              <a:t>vision models</a:t>
            </a:r>
          </a:p>
        </p:txBody>
      </p:sp>
      <p:pic>
        <p:nvPicPr>
          <p:cNvPr id="3" name="Picture 3" descr="A screenshot of a social media post&#10;&#10;Description generated with very high confidence">
            <a:extLst>
              <a:ext uri="{FF2B5EF4-FFF2-40B4-BE49-F238E27FC236}">
                <a16:creationId xmlns:a16="http://schemas.microsoft.com/office/drawing/2014/main" id="{75E107B6-4418-498C-A9F2-0F916FFD3265}"/>
              </a:ext>
            </a:extLst>
          </p:cNvPr>
          <p:cNvPicPr>
            <a:picLocks noChangeAspect="1"/>
          </p:cNvPicPr>
          <p:nvPr/>
        </p:nvPicPr>
        <p:blipFill>
          <a:blip r:embed="rId3"/>
          <a:stretch>
            <a:fillRect/>
          </a:stretch>
        </p:blipFill>
        <p:spPr>
          <a:xfrm>
            <a:off x="3947297" y="1257401"/>
            <a:ext cx="7729849" cy="4350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E31353B4-DD79-4EB5-A2F4-086476471D0A}"/>
              </a:ext>
            </a:extLst>
          </p:cNvPr>
          <p:cNvSpPr txBox="1"/>
          <p:nvPr/>
        </p:nvSpPr>
        <p:spPr>
          <a:xfrm>
            <a:off x="8212714" y="6547756"/>
            <a:ext cx="3414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ea typeface="+mn-lt"/>
                <a:cs typeface="+mn-lt"/>
              </a:rPr>
              <a:t>[1] </a:t>
            </a:r>
            <a:r>
              <a:rPr lang="en-US" sz="1400" dirty="0">
                <a:ea typeface="+mn-lt"/>
                <a:cs typeface="+mn-lt"/>
                <a:hlinkClick r:id="rId4"/>
              </a:rPr>
              <a:t>https://docs.fast.ai/vision.models.html</a:t>
            </a:r>
            <a:endParaRPr lang="en-US" sz="1400" dirty="0">
              <a:solidFill>
                <a:srgbClr val="5C5C5C"/>
              </a:solidFill>
              <a:cs typeface="Calibri"/>
            </a:endParaRPr>
          </a:p>
        </p:txBody>
      </p:sp>
      <p:sp>
        <p:nvSpPr>
          <p:cNvPr id="4" name="TextBox 3">
            <a:extLst>
              <a:ext uri="{FF2B5EF4-FFF2-40B4-BE49-F238E27FC236}">
                <a16:creationId xmlns:a16="http://schemas.microsoft.com/office/drawing/2014/main" id="{2134FEB8-44B5-4A9B-A24F-F0EBC9444B7B}"/>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(7)</a:t>
            </a:r>
          </a:p>
        </p:txBody>
      </p:sp>
    </p:spTree>
    <p:extLst>
      <p:ext uri="{BB962C8B-B14F-4D97-AF65-F5344CB8AC3E}">
        <p14:creationId xmlns:p14="http://schemas.microsoft.com/office/powerpoint/2010/main" val="1973725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F82002-546B-426C-B2E7-D381DBA25561}"/>
              </a:ext>
            </a:extLst>
          </p:cNvPr>
          <p:cNvSpPr txBox="1"/>
          <p:nvPr/>
        </p:nvSpPr>
        <p:spPr>
          <a:xfrm>
            <a:off x="-1815" y="6230255"/>
            <a:ext cx="75056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3"/>
              </a:rPr>
              <a:t>https://github.com/hiromis/notes/blob/master/Lesson2.md</a:t>
            </a:r>
            <a:endParaRPr lang="en-US" sz="1400">
              <a:ea typeface="+mn-lt"/>
              <a:cs typeface="+mn-lt"/>
            </a:endParaRPr>
          </a:p>
          <a:p>
            <a:r>
              <a:rPr lang="en-US" sz="1400">
                <a:solidFill>
                  <a:srgbClr val="5C5C5C"/>
                </a:solidFill>
                <a:ea typeface="+mn-lt"/>
                <a:cs typeface="+mn-lt"/>
              </a:rPr>
              <a:t>[2]: </a:t>
            </a:r>
            <a:r>
              <a:rPr lang="en-US" sz="1400">
                <a:ea typeface="+mn-lt"/>
                <a:cs typeface="+mn-lt"/>
                <a:hlinkClick r:id="rId4"/>
              </a:rPr>
              <a:t>https://forums.fast.ai/t/share-your-work-here/27676/215</a:t>
            </a:r>
          </a:p>
        </p:txBody>
      </p:sp>
      <p:pic>
        <p:nvPicPr>
          <p:cNvPr id="6" name="Picture 6" descr="A screenshot of a cell phone&#10;&#10;Description generated with very high confidence">
            <a:extLst>
              <a:ext uri="{FF2B5EF4-FFF2-40B4-BE49-F238E27FC236}">
                <a16:creationId xmlns:a16="http://schemas.microsoft.com/office/drawing/2014/main" id="{5CD44652-A929-447A-AF11-49E2CF8FA600}"/>
              </a:ext>
            </a:extLst>
          </p:cNvPr>
          <p:cNvPicPr>
            <a:picLocks noChangeAspect="1"/>
          </p:cNvPicPr>
          <p:nvPr/>
        </p:nvPicPr>
        <p:blipFill>
          <a:blip r:embed="rId5"/>
          <a:stretch>
            <a:fillRect/>
          </a:stretch>
        </p:blipFill>
        <p:spPr>
          <a:xfrm>
            <a:off x="1259115" y="505558"/>
            <a:ext cx="9673770" cy="52572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1423DBD9-34DA-476D-9F51-B64ECD2BF135}"/>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(8)</a:t>
            </a:r>
          </a:p>
        </p:txBody>
      </p:sp>
    </p:spTree>
    <p:extLst>
      <p:ext uri="{BB962C8B-B14F-4D97-AF65-F5344CB8AC3E}">
        <p14:creationId xmlns:p14="http://schemas.microsoft.com/office/powerpoint/2010/main" val="3104161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F82002-546B-426C-B2E7-D381DBA25561}"/>
              </a:ext>
            </a:extLst>
          </p:cNvPr>
          <p:cNvSpPr txBox="1"/>
          <p:nvPr/>
        </p:nvSpPr>
        <p:spPr>
          <a:xfrm>
            <a:off x="-1815" y="6230255"/>
            <a:ext cx="75056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C5C5C"/>
                </a:solidFill>
                <a:ea typeface="+mn-lt"/>
                <a:cs typeface="+mn-lt"/>
              </a:rPr>
              <a:t>[1]: </a:t>
            </a:r>
            <a:r>
              <a:rPr lang="en-US" sz="1400">
                <a:ea typeface="+mn-lt"/>
                <a:cs typeface="+mn-lt"/>
                <a:hlinkClick r:id="rId3"/>
              </a:rPr>
              <a:t>https://github.com/hiromis/notes/blob/master/Lesson2.md</a:t>
            </a:r>
            <a:endParaRPr lang="en-US" sz="1400">
              <a:ea typeface="+mn-lt"/>
              <a:cs typeface="+mn-lt"/>
            </a:endParaRPr>
          </a:p>
          <a:p>
            <a:r>
              <a:rPr lang="en-US" sz="1400">
                <a:solidFill>
                  <a:srgbClr val="5C5C5C"/>
                </a:solidFill>
                <a:ea typeface="+mn-lt"/>
                <a:cs typeface="+mn-lt"/>
              </a:rPr>
              <a:t>[2]: </a:t>
            </a:r>
            <a:r>
              <a:rPr lang="en-US" sz="1400">
                <a:ea typeface="+mn-lt"/>
                <a:cs typeface="+mn-lt"/>
                <a:hlinkClick r:id="rId4"/>
              </a:rPr>
              <a:t>https://forums.fast.ai/t/share-your-work-here/27676/38</a:t>
            </a:r>
          </a:p>
        </p:txBody>
      </p:sp>
      <p:pic>
        <p:nvPicPr>
          <p:cNvPr id="2" name="Picture 2" descr="A screenshot of a cell phone&#10;&#10;Description generated with very high confidence">
            <a:extLst>
              <a:ext uri="{FF2B5EF4-FFF2-40B4-BE49-F238E27FC236}">
                <a16:creationId xmlns:a16="http://schemas.microsoft.com/office/drawing/2014/main" id="{329AD512-524F-4782-ADEE-14DEB1A1A744}"/>
              </a:ext>
            </a:extLst>
          </p:cNvPr>
          <p:cNvPicPr>
            <a:picLocks noChangeAspect="1"/>
          </p:cNvPicPr>
          <p:nvPr/>
        </p:nvPicPr>
        <p:blipFill>
          <a:blip r:embed="rId5"/>
          <a:stretch>
            <a:fillRect/>
          </a:stretch>
        </p:blipFill>
        <p:spPr>
          <a:xfrm>
            <a:off x="1222829" y="485773"/>
            <a:ext cx="9755413" cy="5432883"/>
          </a:xfrm>
          <a:prstGeom prst="rect">
            <a:avLst/>
          </a:prstGeom>
        </p:spPr>
      </p:pic>
      <p:sp>
        <p:nvSpPr>
          <p:cNvPr id="3" name="TextBox 2">
            <a:extLst>
              <a:ext uri="{FF2B5EF4-FFF2-40B4-BE49-F238E27FC236}">
                <a16:creationId xmlns:a16="http://schemas.microsoft.com/office/drawing/2014/main" id="{C94669AF-18A2-4070-8515-C095E99F502E}"/>
              </a:ext>
            </a:extLst>
          </p:cNvPr>
          <p:cNvSpPr txBox="1"/>
          <p:nvPr/>
        </p:nvSpPr>
        <p:spPr>
          <a:xfrm>
            <a:off x="11682186" y="6553194"/>
            <a:ext cx="5133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C5C5C"/>
                </a:solidFill>
                <a:cs typeface="Calibri"/>
              </a:rPr>
              <a:t>(9)</a:t>
            </a:r>
          </a:p>
        </p:txBody>
      </p:sp>
    </p:spTree>
    <p:extLst>
      <p:ext uri="{BB962C8B-B14F-4D97-AF65-F5344CB8AC3E}">
        <p14:creationId xmlns:p14="http://schemas.microsoft.com/office/powerpoint/2010/main" val="3026158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20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490</cp:revision>
  <dcterms:created xsi:type="dcterms:W3CDTF">2013-07-15T20:26:40Z</dcterms:created>
  <dcterms:modified xsi:type="dcterms:W3CDTF">2020-02-21T19:44:58Z</dcterms:modified>
</cp:coreProperties>
</file>